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61" r:id="rId2"/>
    <p:sldId id="263" r:id="rId3"/>
    <p:sldId id="425" r:id="rId4"/>
    <p:sldId id="271" r:id="rId5"/>
    <p:sldId id="272" r:id="rId6"/>
    <p:sldId id="273" r:id="rId7"/>
    <p:sldId id="274" r:id="rId8"/>
    <p:sldId id="275" r:id="rId9"/>
    <p:sldId id="277" r:id="rId10"/>
    <p:sldId id="276" r:id="rId11"/>
    <p:sldId id="278" r:id="rId12"/>
    <p:sldId id="279" r:id="rId13"/>
    <p:sldId id="280" r:id="rId14"/>
    <p:sldId id="281" r:id="rId15"/>
    <p:sldId id="282" r:id="rId16"/>
    <p:sldId id="283" r:id="rId17"/>
    <p:sldId id="355" r:id="rId18"/>
    <p:sldId id="337" r:id="rId19"/>
    <p:sldId id="338" r:id="rId20"/>
    <p:sldId id="339" r:id="rId21"/>
    <p:sldId id="340" r:id="rId22"/>
    <p:sldId id="345" r:id="rId23"/>
    <p:sldId id="346" r:id="rId24"/>
    <p:sldId id="347" r:id="rId25"/>
    <p:sldId id="348" r:id="rId26"/>
    <p:sldId id="349" r:id="rId27"/>
    <p:sldId id="350" r:id="rId28"/>
    <p:sldId id="351" r:id="rId29"/>
    <p:sldId id="352" r:id="rId30"/>
    <p:sldId id="353" r:id="rId31"/>
    <p:sldId id="354" r:id="rId32"/>
    <p:sldId id="426" r:id="rId33"/>
    <p:sldId id="427" r:id="rId34"/>
    <p:sldId id="428" r:id="rId35"/>
    <p:sldId id="336" r:id="rId36"/>
    <p:sldId id="323"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01FF"/>
    <a:srgbClr val="6C1A00"/>
    <a:srgbClr val="C79E37"/>
    <a:srgbClr val="202E54"/>
    <a:srgbClr val="FF2549"/>
    <a:srgbClr val="1D3A00"/>
    <a:srgbClr val="007033"/>
    <a:srgbClr val="5EEC3C"/>
    <a:srgbClr val="990099"/>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3A4521-98B9-4E15-8FF6-A75ACAA712B8}" v="82" dt="2024-10-29T05:01:58.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125" d="100"/>
          <a:sy n="125" d="100"/>
        </p:scale>
        <p:origin x="1116" y="30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HO" userId="4f9b9414-db4c-428a-a76a-046e7c2b65fb" providerId="ADAL" clId="{CC3A4521-98B9-4E15-8FF6-A75ACAA712B8}"/>
    <pc:docChg chg="custSel modSld">
      <pc:chgData name="David HO" userId="4f9b9414-db4c-428a-a76a-046e7c2b65fb" providerId="ADAL" clId="{CC3A4521-98B9-4E15-8FF6-A75ACAA712B8}" dt="2024-10-29T08:18:29.870" v="120" actId="20577"/>
      <pc:docMkLst>
        <pc:docMk/>
      </pc:docMkLst>
      <pc:sldChg chg="modSp mod">
        <pc:chgData name="David HO" userId="4f9b9414-db4c-428a-a76a-046e7c2b65fb" providerId="ADAL" clId="{CC3A4521-98B9-4E15-8FF6-A75ACAA712B8}" dt="2024-10-29T08:18:29.870" v="120" actId="20577"/>
        <pc:sldMkLst>
          <pc:docMk/>
          <pc:sldMk cId="2819291526" sldId="261"/>
        </pc:sldMkLst>
        <pc:spChg chg="mod">
          <ac:chgData name="David HO" userId="4f9b9414-db4c-428a-a76a-046e7c2b65fb" providerId="ADAL" clId="{CC3A4521-98B9-4E15-8FF6-A75ACAA712B8}" dt="2024-10-29T08:18:29.870" v="120" actId="20577"/>
          <ac:spMkLst>
            <pc:docMk/>
            <pc:sldMk cId="2819291526" sldId="261"/>
            <ac:spMk id="3" creationId="{00000000-0000-0000-0000-000000000000}"/>
          </ac:spMkLst>
        </pc:spChg>
      </pc:sldChg>
      <pc:sldChg chg="addSp delSp modSp mod">
        <pc:chgData name="David HO" userId="4f9b9414-db4c-428a-a76a-046e7c2b65fb" providerId="ADAL" clId="{CC3A4521-98B9-4E15-8FF6-A75ACAA712B8}" dt="2024-10-29T04:59:41.617" v="95" actId="20577"/>
        <pc:sldMkLst>
          <pc:docMk/>
          <pc:sldMk cId="3961739200" sldId="347"/>
        </pc:sldMkLst>
        <pc:spChg chg="add mod">
          <ac:chgData name="David HO" userId="4f9b9414-db4c-428a-a76a-046e7c2b65fb" providerId="ADAL" clId="{CC3A4521-98B9-4E15-8FF6-A75ACAA712B8}" dt="2024-10-29T04:53:04.533" v="63" actId="1076"/>
          <ac:spMkLst>
            <pc:docMk/>
            <pc:sldMk cId="3961739200" sldId="347"/>
            <ac:spMk id="8" creationId="{D3A0CABC-A604-3546-711D-416B03868FDD}"/>
          </ac:spMkLst>
        </pc:spChg>
        <pc:spChg chg="add mod">
          <ac:chgData name="David HO" userId="4f9b9414-db4c-428a-a76a-046e7c2b65fb" providerId="ADAL" clId="{CC3A4521-98B9-4E15-8FF6-A75ACAA712B8}" dt="2024-10-29T04:59:41.617" v="95" actId="20577"/>
          <ac:spMkLst>
            <pc:docMk/>
            <pc:sldMk cId="3961739200" sldId="347"/>
            <ac:spMk id="10" creationId="{2D51D75D-228A-27E3-4F2A-E08DCB5E94D5}"/>
          </ac:spMkLst>
        </pc:spChg>
        <pc:spChg chg="mod">
          <ac:chgData name="David HO" userId="4f9b9414-db4c-428a-a76a-046e7c2b65fb" providerId="ADAL" clId="{CC3A4521-98B9-4E15-8FF6-A75ACAA712B8}" dt="2024-10-29T04:58:30.817" v="86" actId="20577"/>
          <ac:spMkLst>
            <pc:docMk/>
            <pc:sldMk cId="3961739200" sldId="347"/>
            <ac:spMk id="15" creationId="{00000000-0000-0000-0000-000000000000}"/>
          </ac:spMkLst>
        </pc:spChg>
        <pc:picChg chg="add del mod">
          <ac:chgData name="David HO" userId="4f9b9414-db4c-428a-a76a-046e7c2b65fb" providerId="ADAL" clId="{CC3A4521-98B9-4E15-8FF6-A75ACAA712B8}" dt="2024-10-29T04:55:26.165" v="68" actId="478"/>
          <ac:picMkLst>
            <pc:docMk/>
            <pc:sldMk cId="3961739200" sldId="347"/>
            <ac:picMk id="7" creationId="{C9EA45E1-5426-E1EB-BBE6-C1E6F836786B}"/>
          </ac:picMkLst>
        </pc:picChg>
      </pc:sldChg>
      <pc:sldChg chg="addSp delSp modSp mod">
        <pc:chgData name="David HO" userId="4f9b9414-db4c-428a-a76a-046e7c2b65fb" providerId="ADAL" clId="{CC3A4521-98B9-4E15-8FF6-A75ACAA712B8}" dt="2024-10-29T05:01:58.240" v="116" actId="20577"/>
        <pc:sldMkLst>
          <pc:docMk/>
          <pc:sldMk cId="640182259" sldId="348"/>
        </pc:sldMkLst>
        <pc:spChg chg="mod">
          <ac:chgData name="David HO" userId="4f9b9414-db4c-428a-a76a-046e7c2b65fb" providerId="ADAL" clId="{CC3A4521-98B9-4E15-8FF6-A75ACAA712B8}" dt="2024-10-29T04:48:45.578" v="28" actId="1076"/>
          <ac:spMkLst>
            <pc:docMk/>
            <pc:sldMk cId="640182259" sldId="348"/>
            <ac:spMk id="15" creationId="{00000000-0000-0000-0000-000000000000}"/>
          </ac:spMkLst>
        </pc:spChg>
        <pc:spChg chg="add mod">
          <ac:chgData name="David HO" userId="4f9b9414-db4c-428a-a76a-046e7c2b65fb" providerId="ADAL" clId="{CC3A4521-98B9-4E15-8FF6-A75ACAA712B8}" dt="2024-10-29T05:00:43.001" v="98" actId="1076"/>
          <ac:spMkLst>
            <pc:docMk/>
            <pc:sldMk cId="640182259" sldId="348"/>
            <ac:spMk id="21" creationId="{F514B122-ABEA-520A-D0F7-1E8FD8CEBC7A}"/>
          </ac:spMkLst>
        </pc:spChg>
        <pc:spChg chg="add mod">
          <ac:chgData name="David HO" userId="4f9b9414-db4c-428a-a76a-046e7c2b65fb" providerId="ADAL" clId="{CC3A4521-98B9-4E15-8FF6-A75ACAA712B8}" dt="2024-10-29T05:00:57.090" v="102" actId="20577"/>
          <ac:spMkLst>
            <pc:docMk/>
            <pc:sldMk cId="640182259" sldId="348"/>
            <ac:spMk id="22" creationId="{6E423DB1-1259-9D73-C571-C9BF04E08538}"/>
          </ac:spMkLst>
        </pc:spChg>
        <pc:spChg chg="add mod">
          <ac:chgData name="David HO" userId="4f9b9414-db4c-428a-a76a-046e7c2b65fb" providerId="ADAL" clId="{CC3A4521-98B9-4E15-8FF6-A75ACAA712B8}" dt="2024-10-29T05:01:58.240" v="116" actId="20577"/>
          <ac:spMkLst>
            <pc:docMk/>
            <pc:sldMk cId="640182259" sldId="348"/>
            <ac:spMk id="23" creationId="{61CE99A9-5135-B783-25CF-CA9E15E40C6E}"/>
          </ac:spMkLst>
        </pc:spChg>
        <pc:graphicFrameChg chg="add del mod">
          <ac:chgData name="David HO" userId="4f9b9414-db4c-428a-a76a-046e7c2b65fb" providerId="ADAL" clId="{CC3A4521-98B9-4E15-8FF6-A75ACAA712B8}" dt="2024-10-29T04:46:19.901" v="8" actId="478"/>
          <ac:graphicFrameMkLst>
            <pc:docMk/>
            <pc:sldMk cId="640182259" sldId="348"/>
            <ac:graphicFrameMk id="9" creationId="{EF41762C-53EB-9B33-028C-F86722E52521}"/>
          </ac:graphicFrameMkLst>
        </pc:graphicFrameChg>
        <pc:picChg chg="del">
          <ac:chgData name="David HO" userId="4f9b9414-db4c-428a-a76a-046e7c2b65fb" providerId="ADAL" clId="{CC3A4521-98B9-4E15-8FF6-A75ACAA712B8}" dt="2024-10-29T04:45:09.564" v="0" actId="478"/>
          <ac:picMkLst>
            <pc:docMk/>
            <pc:sldMk cId="640182259" sldId="348"/>
            <ac:picMk id="3" creationId="{00000000-0000-0000-0000-000000000000}"/>
          </ac:picMkLst>
        </pc:picChg>
        <pc:picChg chg="add mod">
          <ac:chgData name="David HO" userId="4f9b9414-db4c-428a-a76a-046e7c2b65fb" providerId="ADAL" clId="{CC3A4521-98B9-4E15-8FF6-A75ACAA712B8}" dt="2024-10-29T04:46:10.124" v="5" actId="1076"/>
          <ac:picMkLst>
            <pc:docMk/>
            <pc:sldMk cId="640182259" sldId="348"/>
            <ac:picMk id="8" creationId="{6D5EED57-513C-16B1-AD6A-3F015B69F2D8}"/>
          </ac:picMkLst>
        </pc:picChg>
        <pc:picChg chg="add mod">
          <ac:chgData name="David HO" userId="4f9b9414-db4c-428a-a76a-046e7c2b65fb" providerId="ADAL" clId="{CC3A4521-98B9-4E15-8FF6-A75ACAA712B8}" dt="2024-10-29T04:47:41.889" v="17" actId="1076"/>
          <ac:picMkLst>
            <pc:docMk/>
            <pc:sldMk cId="640182259" sldId="348"/>
            <ac:picMk id="11" creationId="{0EA2D354-0FC7-ABD7-56C4-C7E6396B57EB}"/>
          </ac:picMkLst>
        </pc:picChg>
        <pc:picChg chg="add mod">
          <ac:chgData name="David HO" userId="4f9b9414-db4c-428a-a76a-046e7c2b65fb" providerId="ADAL" clId="{CC3A4521-98B9-4E15-8FF6-A75ACAA712B8}" dt="2024-10-29T04:47:38.486" v="16" actId="1076"/>
          <ac:picMkLst>
            <pc:docMk/>
            <pc:sldMk cId="640182259" sldId="348"/>
            <ac:picMk id="13" creationId="{67C72CDC-3B5B-1342-B3BA-020619724895}"/>
          </ac:picMkLst>
        </pc:picChg>
        <pc:cxnChg chg="add mod">
          <ac:chgData name="David HO" userId="4f9b9414-db4c-428a-a76a-046e7c2b65fb" providerId="ADAL" clId="{CC3A4521-98B9-4E15-8FF6-A75ACAA712B8}" dt="2024-10-29T04:48:09.216" v="20" actId="1582"/>
          <ac:cxnSpMkLst>
            <pc:docMk/>
            <pc:sldMk cId="640182259" sldId="348"/>
            <ac:cxnSpMk id="16" creationId="{04CA4996-FC8E-875C-9F9C-C06C60718391}"/>
          </ac:cxnSpMkLst>
        </pc:cxnChg>
        <pc:cxnChg chg="add mod">
          <ac:chgData name="David HO" userId="4f9b9414-db4c-428a-a76a-046e7c2b65fb" providerId="ADAL" clId="{CC3A4521-98B9-4E15-8FF6-A75ACAA712B8}" dt="2024-10-29T04:48:22.645" v="24" actId="14100"/>
          <ac:cxnSpMkLst>
            <pc:docMk/>
            <pc:sldMk cId="640182259" sldId="348"/>
            <ac:cxnSpMk id="17" creationId="{A2C81524-4940-9033-53E3-C20DFEBEA66A}"/>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2024-10-28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199109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26</a:t>
            </a:fld>
            <a:endParaRPr lang="en-US"/>
          </a:p>
        </p:txBody>
      </p:sp>
    </p:spTree>
    <p:extLst>
      <p:ext uri="{BB962C8B-B14F-4D97-AF65-F5344CB8AC3E}">
        <p14:creationId xmlns:p14="http://schemas.microsoft.com/office/powerpoint/2010/main" val="3068889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27</a:t>
            </a:fld>
            <a:endParaRPr lang="en-US"/>
          </a:p>
        </p:txBody>
      </p:sp>
    </p:spTree>
    <p:extLst>
      <p:ext uri="{BB962C8B-B14F-4D97-AF65-F5344CB8AC3E}">
        <p14:creationId xmlns:p14="http://schemas.microsoft.com/office/powerpoint/2010/main" val="163895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28</a:t>
            </a:fld>
            <a:endParaRPr lang="en-US"/>
          </a:p>
        </p:txBody>
      </p:sp>
    </p:spTree>
    <p:extLst>
      <p:ext uri="{BB962C8B-B14F-4D97-AF65-F5344CB8AC3E}">
        <p14:creationId xmlns:p14="http://schemas.microsoft.com/office/powerpoint/2010/main" val="1154560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29</a:t>
            </a:fld>
            <a:endParaRPr lang="en-US"/>
          </a:p>
        </p:txBody>
      </p:sp>
    </p:spTree>
    <p:extLst>
      <p:ext uri="{BB962C8B-B14F-4D97-AF65-F5344CB8AC3E}">
        <p14:creationId xmlns:p14="http://schemas.microsoft.com/office/powerpoint/2010/main" val="2133314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30</a:t>
            </a:fld>
            <a:endParaRPr lang="en-US"/>
          </a:p>
        </p:txBody>
      </p:sp>
    </p:spTree>
    <p:extLst>
      <p:ext uri="{BB962C8B-B14F-4D97-AF65-F5344CB8AC3E}">
        <p14:creationId xmlns:p14="http://schemas.microsoft.com/office/powerpoint/2010/main" val="277444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31</a:t>
            </a:fld>
            <a:endParaRPr lang="en-US"/>
          </a:p>
        </p:txBody>
      </p:sp>
    </p:spTree>
    <p:extLst>
      <p:ext uri="{BB962C8B-B14F-4D97-AF65-F5344CB8AC3E}">
        <p14:creationId xmlns:p14="http://schemas.microsoft.com/office/powerpoint/2010/main" val="286066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533E96-F078-4B3D-A8F4-F1AF21EBC357}" type="slidenum">
              <a:rPr lang="en-US" smtClean="0"/>
              <a:t>36</a:t>
            </a:fld>
            <a:endParaRPr lang="en-US"/>
          </a:p>
        </p:txBody>
      </p:sp>
    </p:spTree>
    <p:extLst>
      <p:ext uri="{BB962C8B-B14F-4D97-AF65-F5344CB8AC3E}">
        <p14:creationId xmlns:p14="http://schemas.microsoft.com/office/powerpoint/2010/main" val="3108910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18</a:t>
            </a:fld>
            <a:endParaRPr lang="en-US"/>
          </a:p>
        </p:txBody>
      </p:sp>
    </p:spTree>
    <p:extLst>
      <p:ext uri="{BB962C8B-B14F-4D97-AF65-F5344CB8AC3E}">
        <p14:creationId xmlns:p14="http://schemas.microsoft.com/office/powerpoint/2010/main" val="182938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19</a:t>
            </a:fld>
            <a:endParaRPr lang="en-US"/>
          </a:p>
        </p:txBody>
      </p:sp>
    </p:spTree>
    <p:extLst>
      <p:ext uri="{BB962C8B-B14F-4D97-AF65-F5344CB8AC3E}">
        <p14:creationId xmlns:p14="http://schemas.microsoft.com/office/powerpoint/2010/main" val="21037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20</a:t>
            </a:fld>
            <a:endParaRPr lang="en-US"/>
          </a:p>
        </p:txBody>
      </p:sp>
    </p:spTree>
    <p:extLst>
      <p:ext uri="{BB962C8B-B14F-4D97-AF65-F5344CB8AC3E}">
        <p14:creationId xmlns:p14="http://schemas.microsoft.com/office/powerpoint/2010/main" val="704310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21</a:t>
            </a:fld>
            <a:endParaRPr lang="en-US"/>
          </a:p>
        </p:txBody>
      </p:sp>
    </p:spTree>
    <p:extLst>
      <p:ext uri="{BB962C8B-B14F-4D97-AF65-F5344CB8AC3E}">
        <p14:creationId xmlns:p14="http://schemas.microsoft.com/office/powerpoint/2010/main" val="4137903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22</a:t>
            </a:fld>
            <a:endParaRPr lang="en-US"/>
          </a:p>
        </p:txBody>
      </p:sp>
    </p:spTree>
    <p:extLst>
      <p:ext uri="{BB962C8B-B14F-4D97-AF65-F5344CB8AC3E}">
        <p14:creationId xmlns:p14="http://schemas.microsoft.com/office/powerpoint/2010/main" val="1559690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23</a:t>
            </a:fld>
            <a:endParaRPr lang="en-US"/>
          </a:p>
        </p:txBody>
      </p:sp>
    </p:spTree>
    <p:extLst>
      <p:ext uri="{BB962C8B-B14F-4D97-AF65-F5344CB8AC3E}">
        <p14:creationId xmlns:p14="http://schemas.microsoft.com/office/powerpoint/2010/main" val="806274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24</a:t>
            </a:fld>
            <a:endParaRPr lang="en-US"/>
          </a:p>
        </p:txBody>
      </p:sp>
    </p:spTree>
    <p:extLst>
      <p:ext uri="{BB962C8B-B14F-4D97-AF65-F5344CB8AC3E}">
        <p14:creationId xmlns:p14="http://schemas.microsoft.com/office/powerpoint/2010/main" val="238185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440951-A9E5-4584-9876-526002D5760B}" type="slidenum">
              <a:rPr lang="en-US" smtClean="0"/>
              <a:pPr/>
              <a:t>25</a:t>
            </a:fld>
            <a:endParaRPr lang="en-US"/>
          </a:p>
        </p:txBody>
      </p:sp>
    </p:spTree>
    <p:extLst>
      <p:ext uri="{BB962C8B-B14F-4D97-AF65-F5344CB8AC3E}">
        <p14:creationId xmlns:p14="http://schemas.microsoft.com/office/powerpoint/2010/main" val="3361859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113635"/>
            <a:ext cx="8246070" cy="1374345"/>
          </a:xfrm>
          <a:noFill/>
          <a:effectLst>
            <a:outerShdw blurRad="50800" dist="38100" dir="2700000" algn="tl" rotWithShape="0">
              <a:prstClr val="black">
                <a:alpha val="40000"/>
              </a:prstClr>
            </a:outerShdw>
          </a:effectLst>
        </p:spPr>
        <p:txBody>
          <a:bodyPr>
            <a:normAutofit/>
          </a:bodyPr>
          <a:lstStyle>
            <a:lvl1pPr algn="r">
              <a:defRPr lang="en-US" sz="3600" b="1" i="1" kern="1200" dirty="0">
                <a:solidFill>
                  <a:srgbClr val="66FF3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j-cs"/>
              </a:defRPr>
            </a:lvl1pPr>
          </a:lstStyle>
          <a:p>
            <a:r>
              <a:rPr lang="en-US" dirty="0"/>
              <a:t>Click to edit </a:t>
            </a:r>
            <a:br>
              <a:rPr lang="en-US" dirty="0"/>
            </a:br>
            <a:r>
              <a:rPr lang="en-US" dirty="0"/>
              <a:t>Master title style</a:t>
            </a:r>
          </a:p>
        </p:txBody>
      </p:sp>
      <p:sp>
        <p:nvSpPr>
          <p:cNvPr id="4" name="Date Placeholder 3"/>
          <p:cNvSpPr>
            <a:spLocks noGrp="1"/>
          </p:cNvSpPr>
          <p:nvPr>
            <p:ph type="dt" sz="half" idx="10"/>
          </p:nvPr>
        </p:nvSpPr>
        <p:spPr/>
        <p:txBody>
          <a:bodyPr/>
          <a:lstStyle/>
          <a:p>
            <a:r>
              <a:rPr lang="en-US"/>
              <a:t>ITP4514 – AI &amp; ML</a:t>
            </a:r>
          </a:p>
        </p:txBody>
      </p:sp>
      <p:sp>
        <p:nvSpPr>
          <p:cNvPr id="5" name="Footer Placeholder 4"/>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C:\Users\johnnyc\AppData\Local\Microsoft\Windows\INetCache\Content.Word\vtc.jpg">
            <a:extLst>
              <a:ext uri="{FF2B5EF4-FFF2-40B4-BE49-F238E27FC236}">
                <a16:creationId xmlns:a16="http://schemas.microsoft.com/office/drawing/2014/main" id="{39BB3CF6-6063-4B98-966B-D61F1A1EBF6E}"/>
              </a:ext>
            </a:extLst>
          </p:cNvPr>
          <p:cNvPicPr/>
          <p:nvPr userDrawn="1"/>
        </p:nvPicPr>
        <p:blipFill>
          <a:blip r:embed="rId3" cstate="print">
            <a:extLst>
              <a:ext uri="{BEBA8EAE-BF5A-486C-A8C5-ECC9F3942E4B}">
                <a14:imgProps xmlns:a14="http://schemas.microsoft.com/office/drawing/2010/main">
                  <a14:imgLayer r:embed="rId4">
                    <a14:imgEffect>
                      <a14:backgroundRemoval t="10000" b="90000" l="10000" r="90000">
                        <a14:foregroundMark x1="22742" y1="55182" x2="24516" y2="73109"/>
                        <a14:foregroundMark x1="46935" y1="52661" x2="60645" y2="52661"/>
                        <a14:foregroundMark x1="53710" y1="53221" x2="51452" y2="82913"/>
                        <a14:foregroundMark x1="24355" y1="61905" x2="26613" y2="78151"/>
                        <a14:foregroundMark x1="67742" y1="57703" x2="80806" y2="50140"/>
                        <a14:foregroundMark x1="67258" y1="62185" x2="68226" y2="82633"/>
                        <a14:foregroundMark x1="71290" y1="82353" x2="78548" y2="83193"/>
                        <a14:foregroundMark x1="43871" y1="25490" x2="46935" y2="13725"/>
                        <a14:foregroundMark x1="37258" y1="49020" x2="42258" y2="31092"/>
                        <a14:foregroundMark x1="37903" y1="56863" x2="42581" y2="44818"/>
                        <a14:foregroundMark x1="34516" y1="54622" x2="37258" y2="32493"/>
                      </a14:backgroundRemoval>
                    </a14:imgEffect>
                  </a14:imgLayer>
                </a14:imgProps>
              </a:ext>
              <a:ext uri="{28A0092B-C50C-407E-A947-70E740481C1C}">
                <a14:useLocalDpi xmlns:a14="http://schemas.microsoft.com/office/drawing/2010/main" val="0"/>
              </a:ext>
            </a:extLst>
          </a:blip>
          <a:srcRect/>
          <a:stretch>
            <a:fillRect/>
          </a:stretch>
        </p:blipFill>
        <p:spPr bwMode="auto">
          <a:xfrm>
            <a:off x="4419295" y="-1"/>
            <a:ext cx="2290575" cy="1213797"/>
          </a:xfrm>
          <a:prstGeom prst="rect">
            <a:avLst/>
          </a:prstGeom>
          <a:noFill/>
          <a:ln>
            <a:noFill/>
          </a:ln>
        </p:spPr>
      </p:pic>
      <p:sp>
        <p:nvSpPr>
          <p:cNvPr id="9" name="Rectangle 8"/>
          <p:cNvSpPr/>
          <p:nvPr userDrawn="1"/>
        </p:nvSpPr>
        <p:spPr>
          <a:xfrm>
            <a:off x="1517900" y="1282638"/>
            <a:ext cx="7626100" cy="830997"/>
          </a:xfrm>
          <a:prstGeom prst="rect">
            <a:avLst/>
          </a:prstGeom>
          <a:gradFill flip="none" rotWithShape="1">
            <a:gsLst>
              <a:gs pos="0">
                <a:schemeClr val="accent4">
                  <a:lumMod val="0"/>
                  <a:lumOff val="100000"/>
                  <a:alpha val="0"/>
                </a:schemeClr>
              </a:gs>
              <a:gs pos="35000">
                <a:schemeClr val="accent4">
                  <a:lumMod val="0"/>
                  <a:lumOff val="100000"/>
                </a:schemeClr>
              </a:gs>
              <a:gs pos="100000">
                <a:schemeClr val="accent4">
                  <a:lumMod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b="1" i="1" dirty="0">
              <a:solidFill>
                <a:srgbClr val="FFFF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10" name="TextBox 9"/>
          <p:cNvSpPr txBox="1"/>
          <p:nvPr userDrawn="1"/>
        </p:nvSpPr>
        <p:spPr>
          <a:xfrm>
            <a:off x="1623009" y="1282637"/>
            <a:ext cx="7072026" cy="830997"/>
          </a:xfrm>
          <a:prstGeom prst="rect">
            <a:avLst/>
          </a:prstGeom>
          <a:noFill/>
        </p:spPr>
        <p:txBody>
          <a:bodyPr wrap="square" rtlCol="0">
            <a:spAutoFit/>
          </a:bodyPr>
          <a:lstStyle/>
          <a:p>
            <a:pPr algn="r"/>
            <a:r>
              <a:rPr lang="en-US" sz="2400" b="1" i="1" dirty="0">
                <a:solidFill>
                  <a:srgbClr val="FFFF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ITP4514 </a:t>
            </a:r>
          </a:p>
          <a:p>
            <a:pPr algn="r"/>
            <a:r>
              <a:rPr lang="en-US" sz="2400" b="1" i="1" dirty="0">
                <a:solidFill>
                  <a:srgbClr val="FFFF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Artificial Intelligence &amp; Machine Learning </a:t>
            </a:r>
          </a:p>
        </p:txBody>
      </p:sp>
      <p:sp>
        <p:nvSpPr>
          <p:cNvPr id="11" name="Subtitle 2"/>
          <p:cNvSpPr>
            <a:spLocks noGrp="1"/>
          </p:cNvSpPr>
          <p:nvPr>
            <p:ph type="subTitle" idx="1"/>
          </p:nvPr>
        </p:nvSpPr>
        <p:spPr>
          <a:xfrm>
            <a:off x="448965" y="3487979"/>
            <a:ext cx="8246070" cy="763525"/>
          </a:xfrm>
        </p:spPr>
        <p:txBody>
          <a:bodyPr>
            <a:normAutofit/>
          </a:bodyPr>
          <a:lstStyle>
            <a:lvl1pPr marL="0" indent="0" algn="r">
              <a:buNone/>
              <a:defRPr sz="2800" b="0" i="0">
                <a:solidFill>
                  <a:srgbClr val="E701FF"/>
                </a:solidFill>
                <a:effectLst/>
              </a:defRPr>
            </a:lvl1pPr>
          </a:lstStyle>
          <a:p>
            <a:r>
              <a:rPr lang="en-US"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AY 2021-22</a:t>
            </a:r>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ITP4514 – AI &amp; ML</a:t>
            </a:r>
          </a:p>
        </p:txBody>
      </p:sp>
      <p:sp>
        <p:nvSpPr>
          <p:cNvPr id="6" name="Footer Placeholder 5"/>
          <p:cNvSpPr>
            <a:spLocks noGrp="1"/>
          </p:cNvSpPr>
          <p:nvPr>
            <p:ph type="ftr" sz="quarter" idx="11"/>
          </p:nvPr>
        </p:nvSpPr>
        <p:spPr/>
        <p:txBody>
          <a:bodyPr/>
          <a:lstStyle/>
          <a:p>
            <a:r>
              <a:rPr lang="en-US"/>
              <a:t>L8 – Computer Vision &amp; AI Cloud Services</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ITP4514 – AI &amp; ML</a:t>
            </a:r>
          </a:p>
        </p:txBody>
      </p:sp>
      <p:sp>
        <p:nvSpPr>
          <p:cNvPr id="5" name="Footer Placeholder 4"/>
          <p:cNvSpPr>
            <a:spLocks noGrp="1"/>
          </p:cNvSpPr>
          <p:nvPr>
            <p:ph type="ftr" sz="quarter" idx="11"/>
          </p:nvPr>
        </p:nvSpPr>
        <p:spPr/>
        <p:txBody>
          <a:bodyPr/>
          <a:lstStyle/>
          <a:p>
            <a:r>
              <a:rPr lang="en-US"/>
              <a:t>L8 – Computer Vision &amp; AI Cloud Services</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ITP4514 – AI &amp; ML</a:t>
            </a:r>
          </a:p>
        </p:txBody>
      </p:sp>
      <p:sp>
        <p:nvSpPr>
          <p:cNvPr id="5" name="Footer Placeholder 4"/>
          <p:cNvSpPr>
            <a:spLocks noGrp="1"/>
          </p:cNvSpPr>
          <p:nvPr>
            <p:ph type="ftr" sz="quarter" idx="11"/>
          </p:nvPr>
        </p:nvSpPr>
        <p:spPr/>
        <p:txBody>
          <a:bodyPr/>
          <a:lstStyle/>
          <a:p>
            <a:r>
              <a:rPr lang="en-US"/>
              <a:t>L8 – Computer Vision &amp; AI Cloud Services</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891995"/>
            <a:ext cx="8246070"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655520"/>
            <a:ext cx="8246070" cy="3206803"/>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bg1">
                    <a:lumMod val="95000"/>
                  </a:schemeClr>
                </a:solidFill>
              </a:defRPr>
            </a:lvl1pPr>
          </a:lstStyle>
          <a:p>
            <a:r>
              <a:rPr lang="en-US"/>
              <a:t>ITP4514 – AI &amp; ML</a:t>
            </a:r>
            <a:endParaRPr lang="en-US" dirty="0"/>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8720" y="281175"/>
            <a:ext cx="6413609" cy="725349"/>
          </a:xfrm>
        </p:spPr>
        <p:txBody>
          <a:bodyPr>
            <a:normAutofit/>
          </a:bodyPr>
          <a:lstStyle>
            <a:lvl1pPr algn="l">
              <a:defRPr sz="3600" b="1">
                <a:solidFill>
                  <a:schemeClr val="bg1"/>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2128720" y="1197405"/>
            <a:ext cx="6413609" cy="3511061"/>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ITP4514 – AI &amp; ML</a:t>
            </a:r>
          </a:p>
        </p:txBody>
      </p:sp>
      <p:sp>
        <p:nvSpPr>
          <p:cNvPr id="5" name="Footer Placeholder 4"/>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ITP4514 – AI &amp; ML</a:t>
            </a:r>
          </a:p>
        </p:txBody>
      </p:sp>
      <p:sp>
        <p:nvSpPr>
          <p:cNvPr id="5" name="Footer Placeholder 4"/>
          <p:cNvSpPr>
            <a:spLocks noGrp="1"/>
          </p:cNvSpPr>
          <p:nvPr>
            <p:ph type="ftr" sz="quarter" idx="11"/>
          </p:nvPr>
        </p:nvSpPr>
        <p:spPr/>
        <p:txBody>
          <a:bodyPr/>
          <a:lstStyle/>
          <a:p>
            <a:r>
              <a:rPr lang="en-US"/>
              <a:t>L8 – Computer Vision &amp; AI Cloud Services</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ITP4514 – AI &amp; ML</a:t>
            </a:r>
          </a:p>
        </p:txBody>
      </p:sp>
      <p:sp>
        <p:nvSpPr>
          <p:cNvPr id="6" name="Footer Placeholder 5"/>
          <p:cNvSpPr>
            <a:spLocks noGrp="1"/>
          </p:cNvSpPr>
          <p:nvPr>
            <p:ph type="ftr" sz="quarter" idx="11"/>
          </p:nvPr>
        </p:nvSpPr>
        <p:spPr/>
        <p:txBody>
          <a:bodyPr/>
          <a:lstStyle/>
          <a:p>
            <a:r>
              <a:rPr lang="en-US"/>
              <a:t>L8 – Computer Vision &amp; AI Cloud Services</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891995"/>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r>
              <a:rPr lang="en-US"/>
              <a:t>ITP4514 – AI &amp; ML</a:t>
            </a:r>
          </a:p>
        </p:txBody>
      </p:sp>
      <p:sp>
        <p:nvSpPr>
          <p:cNvPr id="8" name="Footer Placeholder 7"/>
          <p:cNvSpPr>
            <a:spLocks noGrp="1"/>
          </p:cNvSpPr>
          <p:nvPr>
            <p:ph type="ftr" sz="quarter" idx="11"/>
          </p:nvPr>
        </p:nvSpPr>
        <p:spPr/>
        <p:txBody>
          <a:bodyPr/>
          <a:lstStyle/>
          <a:p>
            <a:r>
              <a:rPr lang="en-US"/>
              <a:t>L8 – Computer Vision &amp; AI Cloud Services</a:t>
            </a:r>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ITP4514 – AI &amp; ML</a:t>
            </a:r>
          </a:p>
        </p:txBody>
      </p:sp>
      <p:sp>
        <p:nvSpPr>
          <p:cNvPr id="4" name="Footer Placeholder 3"/>
          <p:cNvSpPr>
            <a:spLocks noGrp="1"/>
          </p:cNvSpPr>
          <p:nvPr>
            <p:ph type="ftr" sz="quarter" idx="11"/>
          </p:nvPr>
        </p:nvSpPr>
        <p:spPr/>
        <p:txBody>
          <a:bodyPr/>
          <a:lstStyle/>
          <a:p>
            <a:r>
              <a:rPr lang="en-US"/>
              <a:t>L8 – Computer Vision &amp; AI Cloud Services</a:t>
            </a:r>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ITP4514 – AI &amp; ML</a:t>
            </a:r>
          </a:p>
        </p:txBody>
      </p:sp>
      <p:sp>
        <p:nvSpPr>
          <p:cNvPr id="3" name="Footer Placeholder 2"/>
          <p:cNvSpPr>
            <a:spLocks noGrp="1"/>
          </p:cNvSpPr>
          <p:nvPr>
            <p:ph type="ftr" sz="quarter" idx="11"/>
          </p:nvPr>
        </p:nvSpPr>
        <p:spPr/>
        <p:txBody>
          <a:bodyPr/>
          <a:lstStyle/>
          <a:p>
            <a:r>
              <a:rPr lang="en-US"/>
              <a:t>L8 – Computer Vision &amp; AI Cloud Services</a:t>
            </a:r>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ITP4514 – AI &amp; ML</a:t>
            </a:r>
          </a:p>
        </p:txBody>
      </p:sp>
      <p:sp>
        <p:nvSpPr>
          <p:cNvPr id="6" name="Footer Placeholder 5"/>
          <p:cNvSpPr>
            <a:spLocks noGrp="1"/>
          </p:cNvSpPr>
          <p:nvPr>
            <p:ph type="ftr" sz="quarter" idx="11"/>
          </p:nvPr>
        </p:nvSpPr>
        <p:spPr/>
        <p:txBody>
          <a:bodyPr/>
          <a:lstStyle/>
          <a:p>
            <a:r>
              <a:rPr lang="en-US"/>
              <a:t>L8 – Computer Vision &amp; AI Cloud Services</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199" y="4767263"/>
            <a:ext cx="1518815" cy="273844"/>
          </a:xfrm>
          <a:prstGeom prst="rect">
            <a:avLst/>
          </a:prstGeom>
        </p:spPr>
        <p:txBody>
          <a:bodyPr vert="horz" lIns="91440" tIns="45720" rIns="91440" bIns="45720" rtlCol="0" anchor="ctr"/>
          <a:lstStyle>
            <a:lvl1pPr algn="l">
              <a:defRPr sz="1400">
                <a:solidFill>
                  <a:schemeClr val="tx1">
                    <a:tint val="75000"/>
                  </a:schemeClr>
                </a:solidFill>
              </a:defRPr>
            </a:lvl1pPr>
          </a:lstStyle>
          <a:p>
            <a:r>
              <a:rPr lang="en-US"/>
              <a:t>ITP4514 – AI &amp; ML</a:t>
            </a:r>
            <a:endParaRPr lang="en-US" dirty="0"/>
          </a:p>
        </p:txBody>
      </p:sp>
      <p:sp>
        <p:nvSpPr>
          <p:cNvPr id="5" name="Footer Placeholder 4"/>
          <p:cNvSpPr>
            <a:spLocks noGrp="1"/>
          </p:cNvSpPr>
          <p:nvPr>
            <p:ph type="ftr" sz="quarter" idx="3"/>
          </p:nvPr>
        </p:nvSpPr>
        <p:spPr>
          <a:xfrm>
            <a:off x="2739540" y="4767263"/>
            <a:ext cx="3664920" cy="273844"/>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t>L8 – Computer Vision &amp; AI Cloud Services</a:t>
            </a:r>
            <a:endParaRPr lang="en-US" dirty="0"/>
          </a:p>
        </p:txBody>
      </p:sp>
      <p:sp>
        <p:nvSpPr>
          <p:cNvPr id="6" name="Slide Number Placeholder 5"/>
          <p:cNvSpPr>
            <a:spLocks noGrp="1"/>
          </p:cNvSpPr>
          <p:nvPr>
            <p:ph type="sldNum" sz="quarter" idx="4"/>
          </p:nvPr>
        </p:nvSpPr>
        <p:spPr>
          <a:xfrm>
            <a:off x="7320690" y="4767263"/>
            <a:ext cx="1366110" cy="273844"/>
          </a:xfrm>
          <a:prstGeom prst="rect">
            <a:avLst/>
          </a:prstGeom>
        </p:spPr>
        <p:txBody>
          <a:bodyPr vert="horz" lIns="91440" tIns="45720" rIns="91440" bIns="45720" rtlCol="0" anchor="ctr"/>
          <a:lstStyle>
            <a:lvl1pPr algn="r">
              <a:defRPr sz="1400" b="1">
                <a:solidFill>
                  <a:schemeClr val="tx1">
                    <a:tint val="75000"/>
                  </a:schemeClr>
                </a:solidFill>
              </a:defRPr>
            </a:lvl1pPr>
          </a:lstStyle>
          <a:p>
            <a:fld id="{B82CCC60-E8CD-4174-8B1A-7DF615B22EEF}" type="slidenum">
              <a:rPr lang="en-US" smtClean="0"/>
              <a:pPr/>
              <a:t>‹#›</a:t>
            </a:fld>
            <a:endParaRPr lang="en-US" dirty="0"/>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307777"/>
          </a:xfrm>
          <a:prstGeom prst="rect">
            <a:avLst/>
          </a:prstGeom>
          <a:noFill/>
        </p:spPr>
        <p:txBody>
          <a:bodyPr wrap="square" rtlCol="0">
            <a:spAutoFit/>
          </a:bodyPr>
          <a:lstStyle/>
          <a:p>
            <a:r>
              <a:rPr lang="en-US" sz="1400" dirty="0">
                <a:solidFill>
                  <a:schemeClr val="bg1">
                    <a:lumMod val="65000"/>
                  </a:schemeClr>
                </a:solidFill>
              </a:rPr>
              <a:t>ITP4514</a:t>
            </a:r>
            <a:r>
              <a:rPr lang="en-US" sz="1400" baseline="0" dirty="0">
                <a:solidFill>
                  <a:schemeClr val="bg1">
                    <a:lumMod val="65000"/>
                  </a:schemeClr>
                </a:solidFill>
              </a:rPr>
              <a:t> – Artificial Intelligence and Machine Learning</a:t>
            </a:r>
            <a:endParaRPr lang="en-US" sz="1400" dirty="0">
              <a:solidFill>
                <a:schemeClr val="bg1">
                  <a:lumMod val="65000"/>
                </a:schemeClr>
              </a:solidFill>
            </a:endParaRP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ctr" defTabSz="914400" rtl="0" eaLnBrk="1" latinLnBrk="0" hangingPunct="1">
        <a:spcBef>
          <a:spcPct val="0"/>
        </a:spcBef>
        <a:buNone/>
        <a:defRPr sz="4400" kern="1200">
          <a:solidFill>
            <a:schemeClr val="tx1"/>
          </a:solidFill>
          <a:latin typeface="Cambria" panose="02040503050406030204" pitchFamily="18" charset="0"/>
          <a:ea typeface="Cambria" panose="02040503050406030204" pitchFamily="18" charset="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hyperlink" Target="https://github.com/ultralytics/ultralytic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facebookresearch/detectron2"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opencv.org/4.5.2/d6/d00/tutorial_py_root.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algorithmia.com/" TargetMode="External"/><Relationship Id="rId5" Type="http://schemas.openxmlformats.org/officeDocument/2006/relationships/hyperlink" Target="https://azure.microsoft.com/en-us/services/cognitive-services/" TargetMode="External"/><Relationship Id="rId4" Type="http://schemas.openxmlformats.org/officeDocument/2006/relationships/hyperlink" Target="https://azure.microsoft.com/en-us/fre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8 – Introduction to Computer Vision</a:t>
            </a:r>
          </a:p>
        </p:txBody>
      </p:sp>
      <p:sp>
        <p:nvSpPr>
          <p:cNvPr id="3" name="Subtitle 2"/>
          <p:cNvSpPr>
            <a:spLocks noGrp="1"/>
          </p:cNvSpPr>
          <p:nvPr>
            <p:ph type="subTitle" idx="1"/>
          </p:nvPr>
        </p:nvSpPr>
        <p:spPr/>
        <p:txBody>
          <a:bodyPr/>
          <a:lstStyle/>
          <a:p>
            <a:r>
              <a:rPr lang="en-US"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AY 2024-25</a:t>
            </a:r>
          </a:p>
        </p:txBody>
      </p:sp>
    </p:spTree>
    <p:extLst>
      <p:ext uri="{BB962C8B-B14F-4D97-AF65-F5344CB8AC3E}">
        <p14:creationId xmlns:p14="http://schemas.microsoft.com/office/powerpoint/2010/main" val="2819291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14458-2B03-4749-AAC1-A59EEBFF1597}"/>
              </a:ext>
            </a:extLst>
          </p:cNvPr>
          <p:cNvSpPr>
            <a:spLocks noGrp="1"/>
          </p:cNvSpPr>
          <p:nvPr>
            <p:ph type="title"/>
          </p:nvPr>
        </p:nvSpPr>
        <p:spPr/>
        <p:txBody>
          <a:bodyPr>
            <a:normAutofit/>
          </a:bodyPr>
          <a:lstStyle/>
          <a:p>
            <a:r>
              <a:rPr lang="en-US" altLang="zh-HK" dirty="0"/>
              <a:t>Object Detection</a:t>
            </a:r>
            <a:endParaRPr lang="zh-HK" altLang="en-US" dirty="0"/>
          </a:p>
        </p:txBody>
      </p:sp>
      <p:sp>
        <p:nvSpPr>
          <p:cNvPr id="3" name="Content Placeholder 2">
            <a:extLst>
              <a:ext uri="{FF2B5EF4-FFF2-40B4-BE49-F238E27FC236}">
                <a16:creationId xmlns:a16="http://schemas.microsoft.com/office/drawing/2014/main" id="{38F897BE-A9BB-48D2-B4D8-F29B2CB95582}"/>
              </a:ext>
            </a:extLst>
          </p:cNvPr>
          <p:cNvSpPr>
            <a:spLocks noGrp="1"/>
          </p:cNvSpPr>
          <p:nvPr>
            <p:ph idx="1"/>
          </p:nvPr>
        </p:nvSpPr>
        <p:spPr/>
        <p:txBody>
          <a:bodyPr>
            <a:normAutofit/>
          </a:bodyPr>
          <a:lstStyle/>
          <a:p>
            <a:r>
              <a:rPr lang="en-US" altLang="zh-HK" sz="1800" dirty="0"/>
              <a:t>Object detection models are trained to classify individual objects in the image, and to indicate their location within the image as a bounding box. </a:t>
            </a:r>
          </a:p>
          <a:p>
            <a:endParaRPr lang="en-US" altLang="zh-HK" sz="1800" dirty="0"/>
          </a:p>
        </p:txBody>
      </p:sp>
      <p:sp>
        <p:nvSpPr>
          <p:cNvPr id="4" name="Date Placeholder 3">
            <a:extLst>
              <a:ext uri="{FF2B5EF4-FFF2-40B4-BE49-F238E27FC236}">
                <a16:creationId xmlns:a16="http://schemas.microsoft.com/office/drawing/2014/main" id="{CD87BA7F-F040-4176-AEA2-B939B9FD33F3}"/>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C87FA659-D7B7-4A95-AFBC-F30069E1B1B8}"/>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D3FE675D-9503-456A-85E3-7BEE96052BF4}"/>
              </a:ext>
            </a:extLst>
          </p:cNvPr>
          <p:cNvSpPr>
            <a:spLocks noGrp="1"/>
          </p:cNvSpPr>
          <p:nvPr>
            <p:ph type="sldNum" sz="quarter" idx="12"/>
          </p:nvPr>
        </p:nvSpPr>
        <p:spPr/>
        <p:txBody>
          <a:bodyPr/>
          <a:lstStyle/>
          <a:p>
            <a:fld id="{B82CCC60-E8CD-4174-8B1A-7DF615B22EEF}" type="slidenum">
              <a:rPr lang="en-US" smtClean="0"/>
              <a:pPr/>
              <a:t>10</a:t>
            </a:fld>
            <a:endParaRPr lang="en-US"/>
          </a:p>
        </p:txBody>
      </p:sp>
    </p:spTree>
    <p:extLst>
      <p:ext uri="{BB962C8B-B14F-4D97-AF65-F5344CB8AC3E}">
        <p14:creationId xmlns:p14="http://schemas.microsoft.com/office/powerpoint/2010/main" val="4275595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488E2-BDDB-48FF-B43F-BA0050A93C18}"/>
              </a:ext>
            </a:extLst>
          </p:cNvPr>
          <p:cNvSpPr>
            <a:spLocks noGrp="1"/>
          </p:cNvSpPr>
          <p:nvPr>
            <p:ph type="title"/>
          </p:nvPr>
        </p:nvSpPr>
        <p:spPr/>
        <p:txBody>
          <a:bodyPr/>
          <a:lstStyle/>
          <a:p>
            <a:r>
              <a:rPr lang="en-US" altLang="zh-HK" dirty="0"/>
              <a:t>Object Detection (2)</a:t>
            </a:r>
            <a:endParaRPr lang="zh-HK" altLang="en-US" dirty="0"/>
          </a:p>
        </p:txBody>
      </p:sp>
      <p:sp>
        <p:nvSpPr>
          <p:cNvPr id="3" name="Content Placeholder 2">
            <a:extLst>
              <a:ext uri="{FF2B5EF4-FFF2-40B4-BE49-F238E27FC236}">
                <a16:creationId xmlns:a16="http://schemas.microsoft.com/office/drawing/2014/main" id="{42DBB322-82A2-410D-AFA1-B10C6548FC07}"/>
              </a:ext>
            </a:extLst>
          </p:cNvPr>
          <p:cNvSpPr>
            <a:spLocks noGrp="1"/>
          </p:cNvSpPr>
          <p:nvPr>
            <p:ph idx="1"/>
          </p:nvPr>
        </p:nvSpPr>
        <p:spPr/>
        <p:txBody>
          <a:bodyPr>
            <a:normAutofit/>
          </a:bodyPr>
          <a:lstStyle/>
          <a:p>
            <a:r>
              <a:rPr lang="en-US" altLang="zh-HK" sz="1800" dirty="0"/>
              <a:t>For example, you could expand the traffic monitoring solution to detect the presence of multiple classes of vehicle in an image. Object detection models are used to answer the question "what objects are in this image, and where are they?"</a:t>
            </a:r>
            <a:endParaRPr lang="zh-HK" altLang="en-US" sz="1800" dirty="0"/>
          </a:p>
          <a:p>
            <a:endParaRPr lang="zh-HK" altLang="en-US" sz="1800" dirty="0"/>
          </a:p>
        </p:txBody>
      </p:sp>
      <p:sp>
        <p:nvSpPr>
          <p:cNvPr id="4" name="Date Placeholder 3">
            <a:extLst>
              <a:ext uri="{FF2B5EF4-FFF2-40B4-BE49-F238E27FC236}">
                <a16:creationId xmlns:a16="http://schemas.microsoft.com/office/drawing/2014/main" id="{BAAAC39D-65EF-4157-90D8-12BE6AB5D35F}"/>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C268651C-6A2B-4E83-9FC9-1E68E2F171E7}"/>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CB3323AC-6B3B-47E8-B924-303F0E17C043}"/>
              </a:ext>
            </a:extLst>
          </p:cNvPr>
          <p:cNvSpPr>
            <a:spLocks noGrp="1"/>
          </p:cNvSpPr>
          <p:nvPr>
            <p:ph type="sldNum" sz="quarter" idx="12"/>
          </p:nvPr>
        </p:nvSpPr>
        <p:spPr/>
        <p:txBody>
          <a:bodyPr/>
          <a:lstStyle/>
          <a:p>
            <a:fld id="{B82CCC60-E8CD-4174-8B1A-7DF615B22EEF}" type="slidenum">
              <a:rPr lang="en-US" smtClean="0"/>
              <a:pPr/>
              <a:t>11</a:t>
            </a:fld>
            <a:endParaRPr lang="en-US"/>
          </a:p>
        </p:txBody>
      </p:sp>
      <p:grpSp>
        <p:nvGrpSpPr>
          <p:cNvPr id="8" name="Group 7">
            <a:extLst>
              <a:ext uri="{FF2B5EF4-FFF2-40B4-BE49-F238E27FC236}">
                <a16:creationId xmlns:a16="http://schemas.microsoft.com/office/drawing/2014/main" id="{F671F728-4986-4942-AA22-E69C112B9A7E}"/>
              </a:ext>
            </a:extLst>
          </p:cNvPr>
          <p:cNvGrpSpPr/>
          <p:nvPr/>
        </p:nvGrpSpPr>
        <p:grpSpPr>
          <a:xfrm>
            <a:off x="788031" y="2571750"/>
            <a:ext cx="3325855" cy="2136716"/>
            <a:chOff x="4297193" y="2336800"/>
            <a:chExt cx="3597613" cy="2396564"/>
          </a:xfrm>
        </p:grpSpPr>
        <p:pic>
          <p:nvPicPr>
            <p:cNvPr id="10" name="Picture 9" descr="A view of a city street">
              <a:extLst>
                <a:ext uri="{FF2B5EF4-FFF2-40B4-BE49-F238E27FC236}">
                  <a16:creationId xmlns:a16="http://schemas.microsoft.com/office/drawing/2014/main" id="{59503551-D1F3-4028-B520-9122B41FB3A1}"/>
                </a:ext>
              </a:extLst>
            </p:cNvPr>
            <p:cNvPicPr>
              <a:picLocks noChangeAspect="1"/>
            </p:cNvPicPr>
            <p:nvPr/>
          </p:nvPicPr>
          <p:blipFill>
            <a:blip r:embed="rId2"/>
            <a:stretch>
              <a:fillRect/>
            </a:stretch>
          </p:blipFill>
          <p:spPr>
            <a:xfrm>
              <a:off x="4297193" y="2336800"/>
              <a:ext cx="3597613" cy="2396564"/>
            </a:xfrm>
            <a:prstGeom prst="rect">
              <a:avLst/>
            </a:prstGeom>
          </p:spPr>
        </p:pic>
        <p:sp>
          <p:nvSpPr>
            <p:cNvPr id="11" name="Rectangle 10">
              <a:extLst>
                <a:ext uri="{FF2B5EF4-FFF2-40B4-BE49-F238E27FC236}">
                  <a16:creationId xmlns:a16="http://schemas.microsoft.com/office/drawing/2014/main" id="{513747AB-0512-48CD-AEEB-B878CA6346C8}"/>
                </a:ext>
              </a:extLst>
            </p:cNvPr>
            <p:cNvSpPr/>
            <p:nvPr/>
          </p:nvSpPr>
          <p:spPr bwMode="auto">
            <a:xfrm>
              <a:off x="4356847" y="2677459"/>
              <a:ext cx="759012" cy="72912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51709A59-0C2B-4665-83D2-567615D125FE}"/>
                </a:ext>
              </a:extLst>
            </p:cNvPr>
            <p:cNvSpPr/>
            <p:nvPr/>
          </p:nvSpPr>
          <p:spPr bwMode="auto">
            <a:xfrm>
              <a:off x="4733365" y="3429001"/>
              <a:ext cx="442148" cy="527424"/>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6EF01D4-B9CE-4921-99DE-56173C8E1B5D}"/>
                </a:ext>
              </a:extLst>
            </p:cNvPr>
            <p:cNvSpPr/>
            <p:nvPr/>
          </p:nvSpPr>
          <p:spPr bwMode="auto">
            <a:xfrm>
              <a:off x="6765365" y="3956425"/>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2B8D91D-6AF1-4BCC-AF33-231418BE9C03}"/>
                </a:ext>
              </a:extLst>
            </p:cNvPr>
            <p:cNvSpPr/>
            <p:nvPr/>
          </p:nvSpPr>
          <p:spPr bwMode="auto">
            <a:xfrm>
              <a:off x="6912110" y="4019176"/>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5BDCA9A8-437E-468C-8A39-A044E15A6B83}"/>
                </a:ext>
              </a:extLst>
            </p:cNvPr>
            <p:cNvSpPr txBox="1"/>
            <p:nvPr/>
          </p:nvSpPr>
          <p:spPr>
            <a:xfrm>
              <a:off x="4341878" y="2359199"/>
              <a:ext cx="405560" cy="307777"/>
            </a:xfrm>
            <a:prstGeom prst="rect">
              <a:avLst/>
            </a:prstGeom>
            <a:solidFill>
              <a:schemeClr val="accent4"/>
            </a:solidFill>
          </p:spPr>
          <p:txBody>
            <a:bodyPr wrap="none" lIns="0" tIns="0" rIns="0" bIns="0" rtlCol="0">
              <a:spAutoFit/>
            </a:bodyPr>
            <a:lstStyle/>
            <a:p>
              <a:pPr algn="l"/>
              <a:r>
                <a:rPr lang="en-US" sz="2000" dirty="0">
                  <a:solidFill>
                    <a:schemeClr val="bg1"/>
                  </a:solidFill>
                </a:rPr>
                <a:t>bus</a:t>
              </a:r>
            </a:p>
          </p:txBody>
        </p:sp>
        <p:sp>
          <p:nvSpPr>
            <p:cNvPr id="16" name="TextBox 15">
              <a:extLst>
                <a:ext uri="{FF2B5EF4-FFF2-40B4-BE49-F238E27FC236}">
                  <a16:creationId xmlns:a16="http://schemas.microsoft.com/office/drawing/2014/main" id="{7E73B899-4FC8-4D92-B529-097683F77AA1}"/>
                </a:ext>
              </a:extLst>
            </p:cNvPr>
            <p:cNvSpPr txBox="1"/>
            <p:nvPr/>
          </p:nvSpPr>
          <p:spPr>
            <a:xfrm>
              <a:off x="4721304" y="3950156"/>
              <a:ext cx="338234" cy="307777"/>
            </a:xfrm>
            <a:prstGeom prst="rect">
              <a:avLst/>
            </a:prstGeom>
            <a:solidFill>
              <a:schemeClr val="accent1"/>
            </a:solidFill>
          </p:spPr>
          <p:txBody>
            <a:bodyPr wrap="none" lIns="0" tIns="0" rIns="0" bIns="0" rtlCol="0">
              <a:spAutoFit/>
            </a:bodyPr>
            <a:lstStyle/>
            <a:p>
              <a:pPr algn="l"/>
              <a:r>
                <a:rPr lang="en-US" sz="2000" dirty="0">
                  <a:solidFill>
                    <a:schemeClr val="bg1"/>
                  </a:solidFill>
                </a:rPr>
                <a:t>car</a:t>
              </a:r>
            </a:p>
          </p:txBody>
        </p:sp>
        <p:sp>
          <p:nvSpPr>
            <p:cNvPr id="17" name="TextBox 16">
              <a:extLst>
                <a:ext uri="{FF2B5EF4-FFF2-40B4-BE49-F238E27FC236}">
                  <a16:creationId xmlns:a16="http://schemas.microsoft.com/office/drawing/2014/main" id="{7DCA8684-3544-4522-B73E-6FEE7E566F1E}"/>
                </a:ext>
              </a:extLst>
            </p:cNvPr>
            <p:cNvSpPr txBox="1"/>
            <p:nvPr/>
          </p:nvSpPr>
          <p:spPr>
            <a:xfrm>
              <a:off x="6196042" y="4282143"/>
              <a:ext cx="720069" cy="307777"/>
            </a:xfrm>
            <a:prstGeom prst="rect">
              <a:avLst/>
            </a:prstGeom>
            <a:solidFill>
              <a:srgbClr val="92D050"/>
            </a:solidFill>
          </p:spPr>
          <p:txBody>
            <a:bodyPr wrap="none" lIns="0" tIns="0" rIns="0" bIns="0" rtlCol="0">
              <a:spAutoFit/>
            </a:bodyPr>
            <a:lstStyle/>
            <a:p>
              <a:pPr algn="l"/>
              <a:r>
                <a:rPr lang="en-US" sz="2000" dirty="0">
                  <a:solidFill>
                    <a:schemeClr val="bg1"/>
                  </a:solidFill>
                </a:rPr>
                <a:t>Cyclist</a:t>
              </a:r>
            </a:p>
          </p:txBody>
        </p:sp>
        <p:sp>
          <p:nvSpPr>
            <p:cNvPr id="18" name="TextBox 17">
              <a:extLst>
                <a:ext uri="{FF2B5EF4-FFF2-40B4-BE49-F238E27FC236}">
                  <a16:creationId xmlns:a16="http://schemas.microsoft.com/office/drawing/2014/main" id="{486C5F0D-DB80-44ED-8A9D-B2A5F9CC2248}"/>
                </a:ext>
              </a:extLst>
            </p:cNvPr>
            <p:cNvSpPr txBox="1"/>
            <p:nvPr/>
          </p:nvSpPr>
          <p:spPr>
            <a:xfrm>
              <a:off x="6923616" y="3711399"/>
              <a:ext cx="720069" cy="307777"/>
            </a:xfrm>
            <a:prstGeom prst="rect">
              <a:avLst/>
            </a:prstGeom>
            <a:solidFill>
              <a:srgbClr val="92D050"/>
            </a:solidFill>
          </p:spPr>
          <p:txBody>
            <a:bodyPr wrap="none" lIns="0" tIns="0" rIns="0" bIns="0" rtlCol="0">
              <a:spAutoFit/>
            </a:bodyPr>
            <a:lstStyle/>
            <a:p>
              <a:pPr algn="l"/>
              <a:r>
                <a:rPr lang="en-US" sz="2000" dirty="0">
                  <a:solidFill>
                    <a:schemeClr val="bg1"/>
                  </a:solidFill>
                </a:rPr>
                <a:t>Cyclist</a:t>
              </a:r>
            </a:p>
          </p:txBody>
        </p:sp>
        <p:sp>
          <p:nvSpPr>
            <p:cNvPr id="19" name="Rectangle 18">
              <a:extLst>
                <a:ext uri="{FF2B5EF4-FFF2-40B4-BE49-F238E27FC236}">
                  <a16:creationId xmlns:a16="http://schemas.microsoft.com/office/drawing/2014/main" id="{534E0160-B5DA-432D-ADDB-ECA843E6F2A6}"/>
                </a:ext>
              </a:extLst>
            </p:cNvPr>
            <p:cNvSpPr/>
            <p:nvPr/>
          </p:nvSpPr>
          <p:spPr bwMode="auto">
            <a:xfrm>
              <a:off x="4874264" y="2341284"/>
              <a:ext cx="572379" cy="2481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A71EE0F1-6060-4A2D-96A6-3CB67B63D07F}"/>
                </a:ext>
              </a:extLst>
            </p:cNvPr>
            <p:cNvSpPr txBox="1"/>
            <p:nvPr/>
          </p:nvSpPr>
          <p:spPr>
            <a:xfrm>
              <a:off x="5283677" y="2573572"/>
              <a:ext cx="405560" cy="307777"/>
            </a:xfrm>
            <a:prstGeom prst="rect">
              <a:avLst/>
            </a:prstGeom>
            <a:solidFill>
              <a:schemeClr val="accent4"/>
            </a:solidFill>
          </p:spPr>
          <p:txBody>
            <a:bodyPr wrap="none" lIns="0" tIns="0" rIns="0" bIns="0" rtlCol="0">
              <a:spAutoFit/>
            </a:bodyPr>
            <a:lstStyle/>
            <a:p>
              <a:pPr algn="l"/>
              <a:r>
                <a:rPr lang="en-US" sz="2000" dirty="0">
                  <a:solidFill>
                    <a:schemeClr val="bg1"/>
                  </a:solidFill>
                </a:rPr>
                <a:t>bus</a:t>
              </a:r>
            </a:p>
          </p:txBody>
        </p:sp>
      </p:grpSp>
      <p:sp>
        <p:nvSpPr>
          <p:cNvPr id="21" name="TextBox 20">
            <a:extLst>
              <a:ext uri="{FF2B5EF4-FFF2-40B4-BE49-F238E27FC236}">
                <a16:creationId xmlns:a16="http://schemas.microsoft.com/office/drawing/2014/main" id="{1762BC81-6F6B-4801-B241-F7B1DB953805}"/>
              </a:ext>
            </a:extLst>
          </p:cNvPr>
          <p:cNvSpPr txBox="1"/>
          <p:nvPr/>
        </p:nvSpPr>
        <p:spPr>
          <a:xfrm>
            <a:off x="5030115" y="3182570"/>
            <a:ext cx="3359510" cy="923330"/>
          </a:xfrm>
          <a:prstGeom prst="rect">
            <a:avLst/>
          </a:prstGeom>
          <a:noFill/>
        </p:spPr>
        <p:txBody>
          <a:bodyPr wrap="square" rtlCol="0">
            <a:spAutoFit/>
          </a:bodyPr>
          <a:lstStyle/>
          <a:p>
            <a:r>
              <a:rPr lang="en-US" altLang="zh-HK" i="1" dirty="0"/>
              <a:t>An image of a street with buses, cars, and cyclists indicated in bounding boxes is shown</a:t>
            </a:r>
            <a:endParaRPr lang="zh-HK" altLang="en-US" dirty="0"/>
          </a:p>
        </p:txBody>
      </p:sp>
    </p:spTree>
    <p:extLst>
      <p:ext uri="{BB962C8B-B14F-4D97-AF65-F5344CB8AC3E}">
        <p14:creationId xmlns:p14="http://schemas.microsoft.com/office/powerpoint/2010/main" val="979649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5CAB-983F-4E1D-AD47-999EB0A82C4B}"/>
              </a:ext>
            </a:extLst>
          </p:cNvPr>
          <p:cNvSpPr>
            <a:spLocks noGrp="1"/>
          </p:cNvSpPr>
          <p:nvPr>
            <p:ph type="title"/>
          </p:nvPr>
        </p:nvSpPr>
        <p:spPr/>
        <p:txBody>
          <a:bodyPr>
            <a:normAutofit/>
          </a:bodyPr>
          <a:lstStyle/>
          <a:p>
            <a:r>
              <a:rPr lang="en-US" altLang="zh-HK" dirty="0"/>
              <a:t>Semantic Segmentation</a:t>
            </a:r>
            <a:endParaRPr lang="zh-HK" altLang="en-US" dirty="0"/>
          </a:p>
        </p:txBody>
      </p:sp>
      <p:sp>
        <p:nvSpPr>
          <p:cNvPr id="3" name="Content Placeholder 2">
            <a:extLst>
              <a:ext uri="{FF2B5EF4-FFF2-40B4-BE49-F238E27FC236}">
                <a16:creationId xmlns:a16="http://schemas.microsoft.com/office/drawing/2014/main" id="{ADE618EE-0FAB-4FB5-AA72-47C6C7115594}"/>
              </a:ext>
            </a:extLst>
          </p:cNvPr>
          <p:cNvSpPr>
            <a:spLocks noGrp="1"/>
          </p:cNvSpPr>
          <p:nvPr>
            <p:ph idx="1"/>
          </p:nvPr>
        </p:nvSpPr>
        <p:spPr/>
        <p:txBody>
          <a:bodyPr>
            <a:normAutofit/>
          </a:bodyPr>
          <a:lstStyle/>
          <a:p>
            <a:r>
              <a:rPr lang="en-US" altLang="zh-HK" dirty="0"/>
              <a:t>Semantic segmentation models are an advanced kind of model that classify individual pixels in the image based on which object they belong to. </a:t>
            </a:r>
            <a:endParaRPr lang="zh-HK" altLang="en-US" dirty="0"/>
          </a:p>
        </p:txBody>
      </p:sp>
      <p:sp>
        <p:nvSpPr>
          <p:cNvPr id="4" name="Date Placeholder 3">
            <a:extLst>
              <a:ext uri="{FF2B5EF4-FFF2-40B4-BE49-F238E27FC236}">
                <a16:creationId xmlns:a16="http://schemas.microsoft.com/office/drawing/2014/main" id="{A3031380-CE40-4762-B68E-593595095516}"/>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DCCE867B-92F9-4281-9AED-21261C31E5DE}"/>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50BA94F5-7606-44E0-81D4-0A423712ACBC}"/>
              </a:ext>
            </a:extLst>
          </p:cNvPr>
          <p:cNvSpPr>
            <a:spLocks noGrp="1"/>
          </p:cNvSpPr>
          <p:nvPr>
            <p:ph type="sldNum" sz="quarter" idx="12"/>
          </p:nvPr>
        </p:nvSpPr>
        <p:spPr/>
        <p:txBody>
          <a:bodyPr/>
          <a:lstStyle/>
          <a:p>
            <a:fld id="{B82CCC60-E8CD-4174-8B1A-7DF615B22EEF}" type="slidenum">
              <a:rPr lang="en-US" smtClean="0"/>
              <a:pPr/>
              <a:t>12</a:t>
            </a:fld>
            <a:endParaRPr lang="en-US"/>
          </a:p>
        </p:txBody>
      </p:sp>
    </p:spTree>
    <p:extLst>
      <p:ext uri="{BB962C8B-B14F-4D97-AF65-F5344CB8AC3E}">
        <p14:creationId xmlns:p14="http://schemas.microsoft.com/office/powerpoint/2010/main" val="2083722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58A0-5322-4B81-8FE4-2D9C0C1FB732}"/>
              </a:ext>
            </a:extLst>
          </p:cNvPr>
          <p:cNvSpPr>
            <a:spLocks noGrp="1"/>
          </p:cNvSpPr>
          <p:nvPr>
            <p:ph type="title"/>
          </p:nvPr>
        </p:nvSpPr>
        <p:spPr/>
        <p:txBody>
          <a:bodyPr/>
          <a:lstStyle/>
          <a:p>
            <a:r>
              <a:rPr lang="en-US" altLang="zh-HK" dirty="0"/>
              <a:t>Semantic Segmentation</a:t>
            </a:r>
            <a:endParaRPr lang="zh-HK" altLang="en-US" dirty="0"/>
          </a:p>
        </p:txBody>
      </p:sp>
      <p:sp>
        <p:nvSpPr>
          <p:cNvPr id="3" name="Content Placeholder 2">
            <a:extLst>
              <a:ext uri="{FF2B5EF4-FFF2-40B4-BE49-F238E27FC236}">
                <a16:creationId xmlns:a16="http://schemas.microsoft.com/office/drawing/2014/main" id="{CC345C95-98A6-4A7F-8314-823862417D41}"/>
              </a:ext>
            </a:extLst>
          </p:cNvPr>
          <p:cNvSpPr>
            <a:spLocks noGrp="1"/>
          </p:cNvSpPr>
          <p:nvPr>
            <p:ph idx="1"/>
          </p:nvPr>
        </p:nvSpPr>
        <p:spPr/>
        <p:txBody>
          <a:bodyPr>
            <a:normAutofit/>
          </a:bodyPr>
          <a:lstStyle/>
          <a:p>
            <a:r>
              <a:rPr lang="en-US" altLang="zh-HK" sz="1800" dirty="0"/>
              <a:t>For example, the traffic monitoring solution might use a semantic segmentation model to overlay "masks" on the image to indicate pixels that belong to buses, cars, and cyclists with different colors. Semantic segmentation answers the question "which pixels belong to which object?". </a:t>
            </a:r>
            <a:endParaRPr lang="en-US" altLang="zh-HK" sz="1800" i="1" dirty="0"/>
          </a:p>
        </p:txBody>
      </p:sp>
      <p:sp>
        <p:nvSpPr>
          <p:cNvPr id="4" name="Date Placeholder 3">
            <a:extLst>
              <a:ext uri="{FF2B5EF4-FFF2-40B4-BE49-F238E27FC236}">
                <a16:creationId xmlns:a16="http://schemas.microsoft.com/office/drawing/2014/main" id="{7067B00C-CCD7-4CB3-9CD8-FE547B8046F9}"/>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1764876A-C51A-4C50-AA6C-A3A65111C869}"/>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83B5CC75-394F-48B5-8C8F-7E2B79B49545}"/>
              </a:ext>
            </a:extLst>
          </p:cNvPr>
          <p:cNvSpPr>
            <a:spLocks noGrp="1"/>
          </p:cNvSpPr>
          <p:nvPr>
            <p:ph type="sldNum" sz="quarter" idx="12"/>
          </p:nvPr>
        </p:nvSpPr>
        <p:spPr/>
        <p:txBody>
          <a:bodyPr/>
          <a:lstStyle/>
          <a:p>
            <a:fld id="{B82CCC60-E8CD-4174-8B1A-7DF615B22EEF}" type="slidenum">
              <a:rPr lang="en-US" smtClean="0"/>
              <a:pPr/>
              <a:t>13</a:t>
            </a:fld>
            <a:endParaRPr lang="en-US"/>
          </a:p>
        </p:txBody>
      </p:sp>
      <p:grpSp>
        <p:nvGrpSpPr>
          <p:cNvPr id="8" name="Group 7">
            <a:extLst>
              <a:ext uri="{FF2B5EF4-FFF2-40B4-BE49-F238E27FC236}">
                <a16:creationId xmlns:a16="http://schemas.microsoft.com/office/drawing/2014/main" id="{3E1023D6-8146-42D1-8ADF-1912B74541DD}"/>
              </a:ext>
            </a:extLst>
          </p:cNvPr>
          <p:cNvGrpSpPr/>
          <p:nvPr/>
        </p:nvGrpSpPr>
        <p:grpSpPr>
          <a:xfrm>
            <a:off x="754375" y="2746642"/>
            <a:ext cx="2901395" cy="1961824"/>
            <a:chOff x="8006123" y="2336800"/>
            <a:chExt cx="3597613" cy="2396564"/>
          </a:xfrm>
        </p:grpSpPr>
        <p:grpSp>
          <p:nvGrpSpPr>
            <p:cNvPr id="10" name="Group 9">
              <a:extLst>
                <a:ext uri="{FF2B5EF4-FFF2-40B4-BE49-F238E27FC236}">
                  <a16:creationId xmlns:a16="http://schemas.microsoft.com/office/drawing/2014/main" id="{253E4AB7-4B8B-4EAD-96A9-DF05F04AEA6C}"/>
                </a:ext>
              </a:extLst>
            </p:cNvPr>
            <p:cNvGrpSpPr/>
            <p:nvPr/>
          </p:nvGrpSpPr>
          <p:grpSpPr>
            <a:xfrm>
              <a:off x="8006123" y="2336800"/>
              <a:ext cx="3597613" cy="2396564"/>
              <a:chOff x="8006123" y="2336800"/>
              <a:chExt cx="3597613" cy="2396564"/>
            </a:xfrm>
          </p:grpSpPr>
          <p:pic>
            <p:nvPicPr>
              <p:cNvPr id="14" name="Picture 13" descr="A view of a city street">
                <a:extLst>
                  <a:ext uri="{FF2B5EF4-FFF2-40B4-BE49-F238E27FC236}">
                    <a16:creationId xmlns:a16="http://schemas.microsoft.com/office/drawing/2014/main" id="{5A27590B-9B8E-4C5D-885F-921D0B7D3199}"/>
                  </a:ext>
                </a:extLst>
              </p:cNvPr>
              <p:cNvPicPr>
                <a:picLocks noChangeAspect="1"/>
              </p:cNvPicPr>
              <p:nvPr/>
            </p:nvPicPr>
            <p:blipFill>
              <a:blip r:embed="rId2"/>
              <a:stretch>
                <a:fillRect/>
              </a:stretch>
            </p:blipFill>
            <p:spPr>
              <a:xfrm>
                <a:off x="8006123" y="2336800"/>
                <a:ext cx="3597613" cy="2396564"/>
              </a:xfrm>
              <a:prstGeom prst="rect">
                <a:avLst/>
              </a:prstGeom>
            </p:spPr>
          </p:pic>
          <p:sp>
            <p:nvSpPr>
              <p:cNvPr id="15" name="Freeform: Shape 14">
                <a:extLst>
                  <a:ext uri="{FF2B5EF4-FFF2-40B4-BE49-F238E27FC236}">
                    <a16:creationId xmlns:a16="http://schemas.microsoft.com/office/drawing/2014/main" id="{24E3C997-FF4C-4751-9FDE-C4E8F4EC1EC3}"/>
                  </a:ext>
                </a:extLst>
              </p:cNvPr>
              <p:cNvSpPr/>
              <p:nvPr/>
            </p:nvSpPr>
            <p:spPr bwMode="auto">
              <a:xfrm>
                <a:off x="8173941" y="2727297"/>
                <a:ext cx="625502" cy="649357"/>
              </a:xfrm>
              <a:custGeom>
                <a:avLst/>
                <a:gdLst>
                  <a:gd name="connsiteX0" fmla="*/ 312751 w 625502"/>
                  <a:gd name="connsiteY0" fmla="*/ 2651 h 649357"/>
                  <a:gd name="connsiteX1" fmla="*/ 50358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37106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502" h="649357">
                    <a:moveTo>
                      <a:pt x="312751" y="2651"/>
                    </a:moveTo>
                    <a:cubicBezTo>
                      <a:pt x="225287" y="101601"/>
                      <a:pt x="124570" y="200550"/>
                      <a:pt x="37106" y="299500"/>
                    </a:cubicBezTo>
                    <a:cubicBezTo>
                      <a:pt x="37990" y="352509"/>
                      <a:pt x="30922" y="408167"/>
                      <a:pt x="31806" y="461176"/>
                    </a:cubicBezTo>
                    <a:lnTo>
                      <a:pt x="5301" y="530087"/>
                    </a:lnTo>
                    <a:lnTo>
                      <a:pt x="0" y="609600"/>
                    </a:lnTo>
                    <a:lnTo>
                      <a:pt x="113969" y="649357"/>
                    </a:lnTo>
                    <a:lnTo>
                      <a:pt x="251791" y="641406"/>
                    </a:lnTo>
                    <a:lnTo>
                      <a:pt x="336605" y="532738"/>
                    </a:lnTo>
                    <a:lnTo>
                      <a:pt x="379012" y="527437"/>
                    </a:lnTo>
                    <a:lnTo>
                      <a:pt x="625502" y="222637"/>
                    </a:lnTo>
                    <a:lnTo>
                      <a:pt x="569843" y="0"/>
                    </a:lnTo>
                    <a:lnTo>
                      <a:pt x="312751" y="2651"/>
                    </a:lnTo>
                    <a:close/>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B4F45C31-0A4B-4B46-BB51-8CF55B2A6F97}"/>
                  </a:ext>
                </a:extLst>
              </p:cNvPr>
              <p:cNvSpPr/>
              <p:nvPr/>
            </p:nvSpPr>
            <p:spPr bwMode="auto">
              <a:xfrm>
                <a:off x="8714630" y="2340334"/>
                <a:ext cx="447923" cy="233238"/>
              </a:xfrm>
              <a:custGeom>
                <a:avLst/>
                <a:gdLst>
                  <a:gd name="connsiteX0" fmla="*/ 0 w 447923"/>
                  <a:gd name="connsiteY0" fmla="*/ 0 h 233238"/>
                  <a:gd name="connsiteX1" fmla="*/ 21203 w 447923"/>
                  <a:gd name="connsiteY1" fmla="*/ 206734 h 233238"/>
                  <a:gd name="connsiteX2" fmla="*/ 296848 w 447923"/>
                  <a:gd name="connsiteY2" fmla="*/ 233238 h 233238"/>
                  <a:gd name="connsiteX3" fmla="*/ 447923 w 447923"/>
                  <a:gd name="connsiteY3" fmla="*/ 0 h 233238"/>
                  <a:gd name="connsiteX4" fmla="*/ 447923 w 447923"/>
                  <a:gd name="connsiteY4" fmla="*/ 0 h 23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923" h="233238">
                    <a:moveTo>
                      <a:pt x="0" y="0"/>
                    </a:moveTo>
                    <a:lnTo>
                      <a:pt x="21203" y="206734"/>
                    </a:lnTo>
                    <a:lnTo>
                      <a:pt x="296848" y="233238"/>
                    </a:lnTo>
                    <a:lnTo>
                      <a:pt x="447923" y="0"/>
                    </a:lnTo>
                    <a:lnTo>
                      <a:pt x="447923" y="0"/>
                    </a:lnTo>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0EAEA02-8AE3-4E63-AE1C-5F68C71C7C97}"/>
                  </a:ext>
                </a:extLst>
              </p:cNvPr>
              <p:cNvSpPr/>
              <p:nvPr/>
            </p:nvSpPr>
            <p:spPr bwMode="auto">
              <a:xfrm>
                <a:off x="8484042" y="3445565"/>
                <a:ext cx="344556" cy="434672"/>
              </a:xfrm>
              <a:custGeom>
                <a:avLst/>
                <a:gdLst>
                  <a:gd name="connsiteX0" fmla="*/ 145774 w 344556"/>
                  <a:gd name="connsiteY0" fmla="*/ 0 h 434672"/>
                  <a:gd name="connsiteX1" fmla="*/ 0 w 344556"/>
                  <a:gd name="connsiteY1" fmla="*/ 357809 h 434672"/>
                  <a:gd name="connsiteX2" fmla="*/ 26504 w 344556"/>
                  <a:gd name="connsiteY2" fmla="*/ 432021 h 434672"/>
                  <a:gd name="connsiteX3" fmla="*/ 217335 w 344556"/>
                  <a:gd name="connsiteY3" fmla="*/ 434672 h 434672"/>
                  <a:gd name="connsiteX4" fmla="*/ 262393 w 344556"/>
                  <a:gd name="connsiteY4" fmla="*/ 384313 h 434672"/>
                  <a:gd name="connsiteX5" fmla="*/ 344556 w 344556"/>
                  <a:gd name="connsiteY5" fmla="*/ 159026 h 434672"/>
                  <a:gd name="connsiteX6" fmla="*/ 344556 w 344556"/>
                  <a:gd name="connsiteY6" fmla="*/ 84814 h 434672"/>
                  <a:gd name="connsiteX7" fmla="*/ 304800 w 344556"/>
                  <a:gd name="connsiteY7" fmla="*/ 10602 h 434672"/>
                  <a:gd name="connsiteX8" fmla="*/ 145774 w 344556"/>
                  <a:gd name="connsiteY8" fmla="*/ 0 h 43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556" h="434672">
                    <a:moveTo>
                      <a:pt x="145774" y="0"/>
                    </a:moveTo>
                    <a:lnTo>
                      <a:pt x="0" y="357809"/>
                    </a:lnTo>
                    <a:lnTo>
                      <a:pt x="26504" y="432021"/>
                    </a:lnTo>
                    <a:lnTo>
                      <a:pt x="217335" y="434672"/>
                    </a:lnTo>
                    <a:lnTo>
                      <a:pt x="262393" y="384313"/>
                    </a:lnTo>
                    <a:lnTo>
                      <a:pt x="344556" y="159026"/>
                    </a:lnTo>
                    <a:lnTo>
                      <a:pt x="344556" y="84814"/>
                    </a:lnTo>
                    <a:lnTo>
                      <a:pt x="304800" y="10602"/>
                    </a:lnTo>
                    <a:lnTo>
                      <a:pt x="145774" y="0"/>
                    </a:lnTo>
                    <a:close/>
                  </a:path>
                </a:pathLst>
              </a:cu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92145F45-B82D-4ECA-BBC1-981F34EDC1E2}"/>
                  </a:ext>
                </a:extLst>
              </p:cNvPr>
              <p:cNvSpPr/>
              <p:nvPr/>
            </p:nvSpPr>
            <p:spPr bwMode="auto">
              <a:xfrm>
                <a:off x="10508588" y="4034859"/>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2D815BC9-CAE5-40C1-9B56-E80CDB7DBEB1}"/>
                  </a:ext>
                </a:extLst>
              </p:cNvPr>
              <p:cNvSpPr/>
              <p:nvPr/>
            </p:nvSpPr>
            <p:spPr bwMode="auto">
              <a:xfrm>
                <a:off x="10665195" y="4063527"/>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43400765-505E-4BBC-AEF1-BCE9839C5589}"/>
                </a:ext>
              </a:extLst>
            </p:cNvPr>
            <p:cNvSpPr txBox="1"/>
            <p:nvPr/>
          </p:nvSpPr>
          <p:spPr>
            <a:xfrm>
              <a:off x="8022399" y="4068706"/>
              <a:ext cx="476052" cy="215444"/>
            </a:xfrm>
            <a:prstGeom prst="rect">
              <a:avLst/>
            </a:prstGeom>
            <a:solidFill>
              <a:srgbClr val="FF0000">
                <a:alpha val="50196"/>
              </a:srgbClr>
            </a:solidFill>
          </p:spPr>
          <p:txBody>
            <a:bodyPr wrap="square" lIns="0" tIns="0" rIns="0" bIns="0" rtlCol="0">
              <a:spAutoFit/>
            </a:bodyPr>
            <a:lstStyle/>
            <a:p>
              <a:pPr algn="l"/>
              <a:r>
                <a:rPr lang="en-US" sz="1400" dirty="0">
                  <a:solidFill>
                    <a:schemeClr val="bg1"/>
                  </a:solidFill>
                </a:rPr>
                <a:t>bus</a:t>
              </a:r>
            </a:p>
          </p:txBody>
        </p:sp>
        <p:sp>
          <p:nvSpPr>
            <p:cNvPr id="12" name="TextBox 11">
              <a:extLst>
                <a:ext uri="{FF2B5EF4-FFF2-40B4-BE49-F238E27FC236}">
                  <a16:creationId xmlns:a16="http://schemas.microsoft.com/office/drawing/2014/main" id="{954817F9-7AB0-4482-ACA2-0351235A1174}"/>
                </a:ext>
              </a:extLst>
            </p:cNvPr>
            <p:cNvSpPr txBox="1"/>
            <p:nvPr/>
          </p:nvSpPr>
          <p:spPr>
            <a:xfrm>
              <a:off x="8021654" y="4282143"/>
              <a:ext cx="476797" cy="215444"/>
            </a:xfrm>
            <a:prstGeom prst="rect">
              <a:avLst/>
            </a:prstGeom>
            <a:solidFill>
              <a:schemeClr val="accent1">
                <a:alpha val="50196"/>
              </a:schemeClr>
            </a:solidFill>
          </p:spPr>
          <p:txBody>
            <a:bodyPr wrap="square" lIns="0" tIns="0" rIns="0" bIns="0" rtlCol="0">
              <a:spAutoFit/>
            </a:bodyPr>
            <a:lstStyle/>
            <a:p>
              <a:pPr algn="l"/>
              <a:r>
                <a:rPr lang="en-US" sz="1400" dirty="0">
                  <a:solidFill>
                    <a:schemeClr val="bg1"/>
                  </a:solidFill>
                </a:rPr>
                <a:t>car</a:t>
              </a:r>
            </a:p>
          </p:txBody>
        </p:sp>
        <p:sp>
          <p:nvSpPr>
            <p:cNvPr id="13" name="TextBox 12">
              <a:extLst>
                <a:ext uri="{FF2B5EF4-FFF2-40B4-BE49-F238E27FC236}">
                  <a16:creationId xmlns:a16="http://schemas.microsoft.com/office/drawing/2014/main" id="{C7499686-3F86-4FB3-9A9E-0E9CF8022F55}"/>
                </a:ext>
              </a:extLst>
            </p:cNvPr>
            <p:cNvSpPr txBox="1"/>
            <p:nvPr/>
          </p:nvSpPr>
          <p:spPr>
            <a:xfrm>
              <a:off x="8021655" y="4493123"/>
              <a:ext cx="476797" cy="215444"/>
            </a:xfrm>
            <a:prstGeom prst="rect">
              <a:avLst/>
            </a:prstGeom>
            <a:solidFill>
              <a:schemeClr val="accent3">
                <a:lumMod val="40000"/>
                <a:lumOff val="60000"/>
                <a:alpha val="50196"/>
              </a:schemeClr>
            </a:solidFill>
          </p:spPr>
          <p:txBody>
            <a:bodyPr wrap="none" lIns="0" tIns="0" rIns="0" bIns="0" rtlCol="0">
              <a:spAutoFit/>
            </a:bodyPr>
            <a:lstStyle/>
            <a:p>
              <a:pPr algn="l"/>
              <a:r>
                <a:rPr lang="en-US" sz="1400" dirty="0">
                  <a:solidFill>
                    <a:schemeClr val="bg1"/>
                  </a:solidFill>
                </a:rPr>
                <a:t>cyclist</a:t>
              </a:r>
            </a:p>
          </p:txBody>
        </p:sp>
      </p:grpSp>
      <p:sp>
        <p:nvSpPr>
          <p:cNvPr id="20" name="TextBox 19">
            <a:extLst>
              <a:ext uri="{FF2B5EF4-FFF2-40B4-BE49-F238E27FC236}">
                <a16:creationId xmlns:a16="http://schemas.microsoft.com/office/drawing/2014/main" id="{AFD28DAF-0811-4A3D-AE79-2FF050820B38}"/>
              </a:ext>
            </a:extLst>
          </p:cNvPr>
          <p:cNvSpPr txBox="1"/>
          <p:nvPr/>
        </p:nvSpPr>
        <p:spPr>
          <a:xfrm>
            <a:off x="4266590" y="3182553"/>
            <a:ext cx="3359510" cy="1200329"/>
          </a:xfrm>
          <a:prstGeom prst="rect">
            <a:avLst/>
          </a:prstGeom>
          <a:noFill/>
        </p:spPr>
        <p:txBody>
          <a:bodyPr wrap="square" rtlCol="0">
            <a:spAutoFit/>
          </a:bodyPr>
          <a:lstStyle/>
          <a:p>
            <a:r>
              <a:rPr lang="en-US" altLang="zh-HK" i="1" dirty="0"/>
              <a:t>An image of a street with buses, cars, and cyclists overlaid with colored masks is shown</a:t>
            </a:r>
            <a:endParaRPr lang="zh-HK" altLang="en-US" dirty="0"/>
          </a:p>
          <a:p>
            <a:endParaRPr lang="zh-HK" altLang="en-US" dirty="0"/>
          </a:p>
        </p:txBody>
      </p:sp>
    </p:spTree>
    <p:extLst>
      <p:ext uri="{BB962C8B-B14F-4D97-AF65-F5344CB8AC3E}">
        <p14:creationId xmlns:p14="http://schemas.microsoft.com/office/powerpoint/2010/main" val="42033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B4B5-9F51-451A-BC88-A38022AF07DC}"/>
              </a:ext>
            </a:extLst>
          </p:cNvPr>
          <p:cNvSpPr>
            <a:spLocks noGrp="1"/>
          </p:cNvSpPr>
          <p:nvPr>
            <p:ph type="title"/>
          </p:nvPr>
        </p:nvSpPr>
        <p:spPr/>
        <p:txBody>
          <a:bodyPr/>
          <a:lstStyle/>
          <a:p>
            <a:r>
              <a:rPr lang="en-US" altLang="zh-HK" dirty="0"/>
              <a:t>Image Analysis </a:t>
            </a:r>
            <a:endParaRPr lang="zh-HK" altLang="en-US" dirty="0"/>
          </a:p>
        </p:txBody>
      </p:sp>
      <p:sp>
        <p:nvSpPr>
          <p:cNvPr id="3" name="Content Placeholder 2">
            <a:extLst>
              <a:ext uri="{FF2B5EF4-FFF2-40B4-BE49-F238E27FC236}">
                <a16:creationId xmlns:a16="http://schemas.microsoft.com/office/drawing/2014/main" id="{5B89D72F-1534-4C31-ACC0-E8E5996FB357}"/>
              </a:ext>
            </a:extLst>
          </p:cNvPr>
          <p:cNvSpPr>
            <a:spLocks noGrp="1"/>
          </p:cNvSpPr>
          <p:nvPr>
            <p:ph idx="1"/>
          </p:nvPr>
        </p:nvSpPr>
        <p:spPr/>
        <p:txBody>
          <a:bodyPr>
            <a:normAutofit/>
          </a:bodyPr>
          <a:lstStyle/>
          <a:p>
            <a:r>
              <a:rPr lang="en-US" altLang="zh-HK" sz="2000" dirty="0"/>
              <a:t>You can build on object detection and classification models to perform image analysis, generating captions and tags based on the image contents. </a:t>
            </a:r>
            <a:endParaRPr lang="zh-HK" altLang="en-US" sz="2000" dirty="0"/>
          </a:p>
        </p:txBody>
      </p:sp>
      <p:sp>
        <p:nvSpPr>
          <p:cNvPr id="4" name="Date Placeholder 3">
            <a:extLst>
              <a:ext uri="{FF2B5EF4-FFF2-40B4-BE49-F238E27FC236}">
                <a16:creationId xmlns:a16="http://schemas.microsoft.com/office/drawing/2014/main" id="{94D55C19-8AB8-4125-860A-9CADA626D3AD}"/>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513A0FB8-DFC7-4A20-A2E9-9969A8A98F99}"/>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87BA5D5F-41E9-4822-9B0B-5D01D86C8FB3}"/>
              </a:ext>
            </a:extLst>
          </p:cNvPr>
          <p:cNvSpPr>
            <a:spLocks noGrp="1"/>
          </p:cNvSpPr>
          <p:nvPr>
            <p:ph type="sldNum" sz="quarter" idx="12"/>
          </p:nvPr>
        </p:nvSpPr>
        <p:spPr/>
        <p:txBody>
          <a:bodyPr/>
          <a:lstStyle/>
          <a:p>
            <a:fld id="{B82CCC60-E8CD-4174-8B1A-7DF615B22EEF}" type="slidenum">
              <a:rPr lang="en-US" smtClean="0"/>
              <a:pPr/>
              <a:t>14</a:t>
            </a:fld>
            <a:endParaRPr lang="en-US"/>
          </a:p>
        </p:txBody>
      </p:sp>
      <p:sp>
        <p:nvSpPr>
          <p:cNvPr id="7" name="TextBox 6">
            <a:extLst>
              <a:ext uri="{FF2B5EF4-FFF2-40B4-BE49-F238E27FC236}">
                <a16:creationId xmlns:a16="http://schemas.microsoft.com/office/drawing/2014/main" id="{6755E5A1-E6BE-4DF9-9DEA-E4784984FF3C}"/>
              </a:ext>
            </a:extLst>
          </p:cNvPr>
          <p:cNvSpPr txBox="1"/>
          <p:nvPr/>
        </p:nvSpPr>
        <p:spPr>
          <a:xfrm>
            <a:off x="5102350" y="2896916"/>
            <a:ext cx="2901395" cy="1200329"/>
          </a:xfrm>
          <a:prstGeom prst="rect">
            <a:avLst/>
          </a:prstGeom>
          <a:noFill/>
        </p:spPr>
        <p:txBody>
          <a:bodyPr wrap="square" rtlCol="0">
            <a:spAutoFit/>
          </a:bodyPr>
          <a:lstStyle/>
          <a:p>
            <a:r>
              <a:rPr lang="en-US" altLang="zh-HK" i="1" dirty="0"/>
              <a:t>An image of a person and a dog on a street is shown with the caption "A person with a dog on a street"</a:t>
            </a:r>
            <a:endParaRPr lang="zh-HK" altLang="en-US" dirty="0"/>
          </a:p>
        </p:txBody>
      </p:sp>
      <p:grpSp>
        <p:nvGrpSpPr>
          <p:cNvPr id="9" name="Group 8">
            <a:extLst>
              <a:ext uri="{FF2B5EF4-FFF2-40B4-BE49-F238E27FC236}">
                <a16:creationId xmlns:a16="http://schemas.microsoft.com/office/drawing/2014/main" id="{D13196F9-9D40-4127-A797-395A1F55351E}"/>
              </a:ext>
            </a:extLst>
          </p:cNvPr>
          <p:cNvGrpSpPr/>
          <p:nvPr/>
        </p:nvGrpSpPr>
        <p:grpSpPr>
          <a:xfrm>
            <a:off x="329464" y="2298799"/>
            <a:ext cx="3598512" cy="2409667"/>
            <a:chOff x="454652" y="4083360"/>
            <a:chExt cx="3598512" cy="2409667"/>
          </a:xfrm>
        </p:grpSpPr>
        <p:pic>
          <p:nvPicPr>
            <p:cNvPr id="11" name="Picture 10" descr="A person with a dog on a street">
              <a:extLst>
                <a:ext uri="{FF2B5EF4-FFF2-40B4-BE49-F238E27FC236}">
                  <a16:creationId xmlns:a16="http://schemas.microsoft.com/office/drawing/2014/main" id="{40FB1E41-7E57-40BB-8722-CB9C052C7C88}"/>
                </a:ext>
              </a:extLst>
            </p:cNvPr>
            <p:cNvPicPr>
              <a:picLocks noChangeAspect="1"/>
            </p:cNvPicPr>
            <p:nvPr/>
          </p:nvPicPr>
          <p:blipFill>
            <a:blip r:embed="rId2"/>
            <a:stretch>
              <a:fillRect/>
            </a:stretch>
          </p:blipFill>
          <p:spPr>
            <a:xfrm>
              <a:off x="457419" y="4083360"/>
              <a:ext cx="3595745" cy="2396564"/>
            </a:xfrm>
            <a:prstGeom prst="rect">
              <a:avLst/>
            </a:prstGeom>
          </p:spPr>
        </p:pic>
        <p:sp>
          <p:nvSpPr>
            <p:cNvPr id="12" name="TextBox 11">
              <a:extLst>
                <a:ext uri="{FF2B5EF4-FFF2-40B4-BE49-F238E27FC236}">
                  <a16:creationId xmlns:a16="http://schemas.microsoft.com/office/drawing/2014/main" id="{795170FB-67C8-4FBD-B829-F51A0C8AD1E0}"/>
                </a:ext>
              </a:extLst>
            </p:cNvPr>
            <p:cNvSpPr txBox="1"/>
            <p:nvPr/>
          </p:nvSpPr>
          <p:spPr>
            <a:xfrm>
              <a:off x="454652" y="6185250"/>
              <a:ext cx="3597613" cy="307777"/>
            </a:xfrm>
            <a:prstGeom prst="rect">
              <a:avLst/>
            </a:prstGeom>
            <a:solidFill>
              <a:srgbClr val="7030A0">
                <a:alpha val="50196"/>
              </a:srgbClr>
            </a:solidFill>
          </p:spPr>
          <p:txBody>
            <a:bodyPr wrap="square" lIns="0" tIns="0" rIns="0" bIns="0" rtlCol="0">
              <a:spAutoFit/>
            </a:bodyPr>
            <a:lstStyle/>
            <a:p>
              <a:pPr algn="ctr"/>
              <a:r>
                <a:rPr lang="en-US" sz="2000" dirty="0">
                  <a:solidFill>
                    <a:schemeClr val="bg1"/>
                  </a:solidFill>
                </a:rPr>
                <a:t>A person with a dog on a street</a:t>
              </a:r>
            </a:p>
          </p:txBody>
        </p:sp>
      </p:grpSp>
    </p:spTree>
    <p:extLst>
      <p:ext uri="{BB962C8B-B14F-4D97-AF65-F5344CB8AC3E}">
        <p14:creationId xmlns:p14="http://schemas.microsoft.com/office/powerpoint/2010/main" val="42079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79B0-212A-4E03-98AF-03DBB23B6BE8}"/>
              </a:ext>
            </a:extLst>
          </p:cNvPr>
          <p:cNvSpPr>
            <a:spLocks noGrp="1"/>
          </p:cNvSpPr>
          <p:nvPr>
            <p:ph type="title"/>
          </p:nvPr>
        </p:nvSpPr>
        <p:spPr/>
        <p:txBody>
          <a:bodyPr>
            <a:normAutofit/>
          </a:bodyPr>
          <a:lstStyle/>
          <a:p>
            <a:r>
              <a:rPr lang="en-US" altLang="zh-HK" dirty="0"/>
              <a:t>Face Detection &amp; Recognition</a:t>
            </a:r>
            <a:endParaRPr lang="zh-HK" altLang="en-US" dirty="0"/>
          </a:p>
        </p:txBody>
      </p:sp>
      <p:sp>
        <p:nvSpPr>
          <p:cNvPr id="3" name="Content Placeholder 2">
            <a:extLst>
              <a:ext uri="{FF2B5EF4-FFF2-40B4-BE49-F238E27FC236}">
                <a16:creationId xmlns:a16="http://schemas.microsoft.com/office/drawing/2014/main" id="{4C5E8D1C-838B-4767-AA28-0030E4695089}"/>
              </a:ext>
            </a:extLst>
          </p:cNvPr>
          <p:cNvSpPr>
            <a:spLocks noGrp="1"/>
          </p:cNvSpPr>
          <p:nvPr>
            <p:ph idx="1"/>
          </p:nvPr>
        </p:nvSpPr>
        <p:spPr/>
        <p:txBody>
          <a:bodyPr/>
          <a:lstStyle/>
          <a:p>
            <a:r>
              <a:rPr lang="en-US" altLang="zh-HK" sz="1800" dirty="0"/>
              <a:t>Face detection is used to identify the location of human faces in an image. Further analysis can be performed on facial features to determine facial features, emotion, age, and so on; and models can be trained to identify specific individuals based on facial recognition. </a:t>
            </a:r>
          </a:p>
          <a:p>
            <a:endParaRPr lang="zh-HK" altLang="en-US" dirty="0"/>
          </a:p>
        </p:txBody>
      </p:sp>
      <p:sp>
        <p:nvSpPr>
          <p:cNvPr id="4" name="Date Placeholder 3">
            <a:extLst>
              <a:ext uri="{FF2B5EF4-FFF2-40B4-BE49-F238E27FC236}">
                <a16:creationId xmlns:a16="http://schemas.microsoft.com/office/drawing/2014/main" id="{02F07582-C78F-48E6-AA46-A4649A96DD25}"/>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A60B1140-B33A-44AD-AACD-D5B3D73B78B1}"/>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4097D1CF-D02E-4D09-8DDA-283AB42768A9}"/>
              </a:ext>
            </a:extLst>
          </p:cNvPr>
          <p:cNvSpPr>
            <a:spLocks noGrp="1"/>
          </p:cNvSpPr>
          <p:nvPr>
            <p:ph type="sldNum" sz="quarter" idx="12"/>
          </p:nvPr>
        </p:nvSpPr>
        <p:spPr/>
        <p:txBody>
          <a:bodyPr/>
          <a:lstStyle/>
          <a:p>
            <a:fld id="{B82CCC60-E8CD-4174-8B1A-7DF615B22EEF}" type="slidenum">
              <a:rPr lang="en-US" smtClean="0"/>
              <a:pPr/>
              <a:t>15</a:t>
            </a:fld>
            <a:endParaRPr lang="en-US"/>
          </a:p>
        </p:txBody>
      </p:sp>
      <p:sp>
        <p:nvSpPr>
          <p:cNvPr id="7" name="TextBox 6">
            <a:extLst>
              <a:ext uri="{FF2B5EF4-FFF2-40B4-BE49-F238E27FC236}">
                <a16:creationId xmlns:a16="http://schemas.microsoft.com/office/drawing/2014/main" id="{E6922375-5E1A-4EDA-BBC9-5C0671606831}"/>
              </a:ext>
            </a:extLst>
          </p:cNvPr>
          <p:cNvSpPr txBox="1"/>
          <p:nvPr/>
        </p:nvSpPr>
        <p:spPr>
          <a:xfrm>
            <a:off x="5071569" y="3249352"/>
            <a:ext cx="2443280" cy="923330"/>
          </a:xfrm>
          <a:prstGeom prst="rect">
            <a:avLst/>
          </a:prstGeom>
          <a:noFill/>
        </p:spPr>
        <p:txBody>
          <a:bodyPr wrap="square" rtlCol="0">
            <a:spAutoFit/>
          </a:bodyPr>
          <a:lstStyle/>
          <a:p>
            <a:r>
              <a:rPr lang="en-US" altLang="zh-HK" i="1" dirty="0"/>
              <a:t>An image of a group of people with their faces highlighted is shown</a:t>
            </a:r>
            <a:endParaRPr lang="zh-HK" altLang="en-US" dirty="0"/>
          </a:p>
        </p:txBody>
      </p:sp>
      <p:grpSp>
        <p:nvGrpSpPr>
          <p:cNvPr id="9" name="Group 8">
            <a:extLst>
              <a:ext uri="{FF2B5EF4-FFF2-40B4-BE49-F238E27FC236}">
                <a16:creationId xmlns:a16="http://schemas.microsoft.com/office/drawing/2014/main" id="{7A1DD16A-0EC7-4547-B051-E02F997B18EB}"/>
              </a:ext>
            </a:extLst>
          </p:cNvPr>
          <p:cNvGrpSpPr/>
          <p:nvPr/>
        </p:nvGrpSpPr>
        <p:grpSpPr>
          <a:xfrm>
            <a:off x="601670" y="2724455"/>
            <a:ext cx="3359509" cy="2038851"/>
            <a:chOff x="4180592" y="4083360"/>
            <a:chExt cx="3594845" cy="2396564"/>
          </a:xfrm>
        </p:grpSpPr>
        <p:pic>
          <p:nvPicPr>
            <p:cNvPr id="11" name="Picture 10" descr="A group of people walking on a sidewalk">
              <a:extLst>
                <a:ext uri="{FF2B5EF4-FFF2-40B4-BE49-F238E27FC236}">
                  <a16:creationId xmlns:a16="http://schemas.microsoft.com/office/drawing/2014/main" id="{2365BB2C-99FF-48A3-8B16-9DCE5654F0B7}"/>
                </a:ext>
              </a:extLst>
            </p:cNvPr>
            <p:cNvPicPr>
              <a:picLocks noChangeAspect="1"/>
            </p:cNvPicPr>
            <p:nvPr/>
          </p:nvPicPr>
          <p:blipFill>
            <a:blip r:embed="rId2"/>
            <a:stretch>
              <a:fillRect/>
            </a:stretch>
          </p:blipFill>
          <p:spPr>
            <a:xfrm>
              <a:off x="4180592" y="4083360"/>
              <a:ext cx="3594845" cy="2396564"/>
            </a:xfrm>
            <a:prstGeom prst="rect">
              <a:avLst/>
            </a:prstGeom>
          </p:spPr>
        </p:pic>
        <p:sp>
          <p:nvSpPr>
            <p:cNvPr id="12" name="Rectangle 11">
              <a:extLst>
                <a:ext uri="{FF2B5EF4-FFF2-40B4-BE49-F238E27FC236}">
                  <a16:creationId xmlns:a16="http://schemas.microsoft.com/office/drawing/2014/main" id="{BE0DC0EC-006C-4B42-B015-413BA99301C1}"/>
                </a:ext>
              </a:extLst>
            </p:cNvPr>
            <p:cNvSpPr/>
            <p:nvPr/>
          </p:nvSpPr>
          <p:spPr bwMode="auto">
            <a:xfrm>
              <a:off x="6068225" y="4949825"/>
              <a:ext cx="180175" cy="238125"/>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5782688-70F6-46E6-8BF2-24E05C3BB1A6}"/>
                </a:ext>
              </a:extLst>
            </p:cNvPr>
            <p:cNvSpPr/>
            <p:nvPr/>
          </p:nvSpPr>
          <p:spPr bwMode="auto">
            <a:xfrm>
              <a:off x="6349388" y="5036529"/>
              <a:ext cx="156188" cy="20648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646CC7A-DED2-4960-B65A-2C33F14E5C7C}"/>
                </a:ext>
              </a:extLst>
            </p:cNvPr>
            <p:cNvSpPr/>
            <p:nvPr/>
          </p:nvSpPr>
          <p:spPr bwMode="auto">
            <a:xfrm>
              <a:off x="5226050" y="5036528"/>
              <a:ext cx="133350" cy="18634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8C79BD2-E5ED-4A11-938E-399A037B0D3E}"/>
                </a:ext>
              </a:extLst>
            </p:cNvPr>
            <p:cNvSpPr/>
            <p:nvPr/>
          </p:nvSpPr>
          <p:spPr bwMode="auto">
            <a:xfrm>
              <a:off x="4383875" y="5149839"/>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1948191-D752-498B-81AC-A48ADFEFADEA}"/>
                </a:ext>
              </a:extLst>
            </p:cNvPr>
            <p:cNvSpPr/>
            <p:nvPr/>
          </p:nvSpPr>
          <p:spPr bwMode="auto">
            <a:xfrm>
              <a:off x="4613361" y="5250216"/>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7C946D5-5904-48E6-A406-AF37A88344A3}"/>
                </a:ext>
              </a:extLst>
            </p:cNvPr>
            <p:cNvSpPr/>
            <p:nvPr/>
          </p:nvSpPr>
          <p:spPr bwMode="auto">
            <a:xfrm>
              <a:off x="4825646" y="5200682"/>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199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8B0F-7EB7-427F-91B1-FF7FCE8AA716}"/>
              </a:ext>
            </a:extLst>
          </p:cNvPr>
          <p:cNvSpPr>
            <a:spLocks noGrp="1"/>
          </p:cNvSpPr>
          <p:nvPr>
            <p:ph type="title"/>
          </p:nvPr>
        </p:nvSpPr>
        <p:spPr/>
        <p:txBody>
          <a:bodyPr>
            <a:normAutofit fontScale="90000"/>
          </a:bodyPr>
          <a:lstStyle/>
          <a:p>
            <a:r>
              <a:rPr lang="en-US" altLang="zh-HK" dirty="0"/>
              <a:t>Optical Character Recognition</a:t>
            </a:r>
            <a:endParaRPr lang="zh-HK" altLang="en-US" dirty="0"/>
          </a:p>
        </p:txBody>
      </p:sp>
      <p:sp>
        <p:nvSpPr>
          <p:cNvPr id="3" name="Content Placeholder 2">
            <a:extLst>
              <a:ext uri="{FF2B5EF4-FFF2-40B4-BE49-F238E27FC236}">
                <a16:creationId xmlns:a16="http://schemas.microsoft.com/office/drawing/2014/main" id="{9BA77A93-755B-467E-B73C-61C2A5A59877}"/>
              </a:ext>
            </a:extLst>
          </p:cNvPr>
          <p:cNvSpPr>
            <a:spLocks noGrp="1"/>
          </p:cNvSpPr>
          <p:nvPr>
            <p:ph idx="1"/>
          </p:nvPr>
        </p:nvSpPr>
        <p:spPr/>
        <p:txBody>
          <a:bodyPr/>
          <a:lstStyle/>
          <a:p>
            <a:r>
              <a:rPr lang="en-US" altLang="zh-HK" sz="2000" dirty="0"/>
              <a:t>An OCR model identifies regions of the image that contain text and extracts them. </a:t>
            </a:r>
          </a:p>
          <a:p>
            <a:endParaRPr lang="zh-HK" altLang="en-US" dirty="0"/>
          </a:p>
        </p:txBody>
      </p:sp>
      <p:sp>
        <p:nvSpPr>
          <p:cNvPr id="4" name="Date Placeholder 3">
            <a:extLst>
              <a:ext uri="{FF2B5EF4-FFF2-40B4-BE49-F238E27FC236}">
                <a16:creationId xmlns:a16="http://schemas.microsoft.com/office/drawing/2014/main" id="{F8F31A5A-88EC-479B-BE56-1CA6BB16E225}"/>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EB58DDC4-E2FE-422B-82D3-E52E424A7775}"/>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7444E1B5-58BD-4CE5-914F-C11C42A8BA40}"/>
              </a:ext>
            </a:extLst>
          </p:cNvPr>
          <p:cNvSpPr>
            <a:spLocks noGrp="1"/>
          </p:cNvSpPr>
          <p:nvPr>
            <p:ph type="sldNum" sz="quarter" idx="12"/>
          </p:nvPr>
        </p:nvSpPr>
        <p:spPr/>
        <p:txBody>
          <a:bodyPr/>
          <a:lstStyle/>
          <a:p>
            <a:fld id="{B82CCC60-E8CD-4174-8B1A-7DF615B22EEF}" type="slidenum">
              <a:rPr lang="en-US" smtClean="0"/>
              <a:pPr/>
              <a:t>16</a:t>
            </a:fld>
            <a:endParaRPr lang="en-US"/>
          </a:p>
        </p:txBody>
      </p:sp>
      <p:sp>
        <p:nvSpPr>
          <p:cNvPr id="7" name="TextBox 6">
            <a:extLst>
              <a:ext uri="{FF2B5EF4-FFF2-40B4-BE49-F238E27FC236}">
                <a16:creationId xmlns:a16="http://schemas.microsoft.com/office/drawing/2014/main" id="{F795AD6A-E0BA-46D0-B85B-6F1236EB8498}"/>
              </a:ext>
            </a:extLst>
          </p:cNvPr>
          <p:cNvSpPr txBox="1"/>
          <p:nvPr/>
        </p:nvSpPr>
        <p:spPr>
          <a:xfrm>
            <a:off x="4877410" y="2928095"/>
            <a:ext cx="3359509" cy="1200329"/>
          </a:xfrm>
          <a:prstGeom prst="rect">
            <a:avLst/>
          </a:prstGeom>
          <a:noFill/>
        </p:spPr>
        <p:txBody>
          <a:bodyPr wrap="square" rtlCol="0">
            <a:spAutoFit/>
          </a:bodyPr>
          <a:lstStyle/>
          <a:p>
            <a:r>
              <a:rPr lang="en-US" altLang="zh-HK" i="1" dirty="0"/>
              <a:t>An image of a building with the sign "The Toronto Dominion Bank" is shown with the text highlighted</a:t>
            </a:r>
            <a:endParaRPr lang="zh-HK" altLang="en-US" dirty="0"/>
          </a:p>
        </p:txBody>
      </p:sp>
      <p:grpSp>
        <p:nvGrpSpPr>
          <p:cNvPr id="9" name="Group 8">
            <a:extLst>
              <a:ext uri="{FF2B5EF4-FFF2-40B4-BE49-F238E27FC236}">
                <a16:creationId xmlns:a16="http://schemas.microsoft.com/office/drawing/2014/main" id="{F764BB4C-C223-4EEC-B5EC-3ACC7E8981D4}"/>
              </a:ext>
            </a:extLst>
          </p:cNvPr>
          <p:cNvGrpSpPr/>
          <p:nvPr/>
        </p:nvGrpSpPr>
        <p:grpSpPr>
          <a:xfrm>
            <a:off x="907081" y="2113635"/>
            <a:ext cx="3605344" cy="2418392"/>
            <a:chOff x="7889521" y="4082922"/>
            <a:chExt cx="3605344" cy="2418392"/>
          </a:xfrm>
        </p:grpSpPr>
        <p:grpSp>
          <p:nvGrpSpPr>
            <p:cNvPr id="11" name="Group 10">
              <a:extLst>
                <a:ext uri="{FF2B5EF4-FFF2-40B4-BE49-F238E27FC236}">
                  <a16:creationId xmlns:a16="http://schemas.microsoft.com/office/drawing/2014/main" id="{342E46F5-4B28-4612-8503-5E3065C9656F}"/>
                </a:ext>
              </a:extLst>
            </p:cNvPr>
            <p:cNvGrpSpPr/>
            <p:nvPr/>
          </p:nvGrpSpPr>
          <p:grpSpPr>
            <a:xfrm>
              <a:off x="7889521" y="4082922"/>
              <a:ext cx="3605344" cy="2418392"/>
              <a:chOff x="7889521" y="4082922"/>
              <a:chExt cx="3605344" cy="2418392"/>
            </a:xfrm>
          </p:grpSpPr>
          <p:pic>
            <p:nvPicPr>
              <p:cNvPr id="14" name="Picture 13" descr="A building with a sign">
                <a:extLst>
                  <a:ext uri="{FF2B5EF4-FFF2-40B4-BE49-F238E27FC236}">
                    <a16:creationId xmlns:a16="http://schemas.microsoft.com/office/drawing/2014/main" id="{DD73A873-C493-476F-AF1C-A9668943CB21}"/>
                  </a:ext>
                </a:extLst>
              </p:cNvPr>
              <p:cNvPicPr>
                <a:picLocks noChangeAspect="1"/>
              </p:cNvPicPr>
              <p:nvPr/>
            </p:nvPicPr>
            <p:blipFill>
              <a:blip r:embed="rId2"/>
              <a:stretch>
                <a:fillRect/>
              </a:stretch>
            </p:blipFill>
            <p:spPr>
              <a:xfrm>
                <a:off x="7899786" y="4082922"/>
                <a:ext cx="3595079" cy="2397002"/>
              </a:xfrm>
              <a:prstGeom prst="rect">
                <a:avLst/>
              </a:prstGeom>
            </p:spPr>
          </p:pic>
          <p:sp>
            <p:nvSpPr>
              <p:cNvPr id="15" name="TextBox 14">
                <a:extLst>
                  <a:ext uri="{FF2B5EF4-FFF2-40B4-BE49-F238E27FC236}">
                    <a16:creationId xmlns:a16="http://schemas.microsoft.com/office/drawing/2014/main" id="{FC814F07-6325-479F-B1DF-390D6C6443E6}"/>
                  </a:ext>
                </a:extLst>
              </p:cNvPr>
              <p:cNvSpPr txBox="1"/>
              <p:nvPr/>
            </p:nvSpPr>
            <p:spPr>
              <a:xfrm>
                <a:off x="7889521" y="6193537"/>
                <a:ext cx="3597613" cy="307777"/>
              </a:xfrm>
              <a:prstGeom prst="rect">
                <a:avLst/>
              </a:prstGeom>
              <a:solidFill>
                <a:srgbClr val="7030A0">
                  <a:alpha val="50196"/>
                </a:srgbClr>
              </a:solidFill>
            </p:spPr>
            <p:txBody>
              <a:bodyPr wrap="square" lIns="0" tIns="0" rIns="0" bIns="0" rtlCol="0">
                <a:spAutoFit/>
              </a:bodyPr>
              <a:lstStyle/>
              <a:p>
                <a:pPr algn="ctr"/>
                <a:r>
                  <a:rPr lang="en-US" sz="2000" dirty="0">
                    <a:solidFill>
                      <a:schemeClr val="bg1"/>
                    </a:solidFill>
                  </a:rPr>
                  <a:t>The Toronto Dominion Bank</a:t>
                </a:r>
              </a:p>
            </p:txBody>
          </p:sp>
        </p:grpSp>
        <p:sp>
          <p:nvSpPr>
            <p:cNvPr id="12" name="Rectangle 11">
              <a:extLst>
                <a:ext uri="{FF2B5EF4-FFF2-40B4-BE49-F238E27FC236}">
                  <a16:creationId xmlns:a16="http://schemas.microsoft.com/office/drawing/2014/main" id="{AD19FBCD-7BF7-41A8-B8F2-143CE1FA250B}"/>
                </a:ext>
              </a:extLst>
            </p:cNvPr>
            <p:cNvSpPr/>
            <p:nvPr/>
          </p:nvSpPr>
          <p:spPr bwMode="auto">
            <a:xfrm rot="225824">
              <a:off x="9849072" y="5534332"/>
              <a:ext cx="1243013" cy="125935"/>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F91B093-B3D1-42FA-A44E-B9FC65E0C924}"/>
                </a:ext>
              </a:extLst>
            </p:cNvPr>
            <p:cNvSpPr/>
            <p:nvPr/>
          </p:nvSpPr>
          <p:spPr bwMode="auto">
            <a:xfrm rot="21227951">
              <a:off x="8680894" y="5530426"/>
              <a:ext cx="1038372" cy="199941"/>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8420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891995"/>
            <a:ext cx="8246070" cy="763525"/>
          </a:xfrm>
        </p:spPr>
        <p:txBody>
          <a:bodyPr>
            <a:normAutofit/>
          </a:bodyPr>
          <a:lstStyle/>
          <a:p>
            <a:r>
              <a:rPr lang="en-US" sz="3200" b="1" i="1" dirty="0">
                <a:solidFill>
                  <a:srgbClr val="FFFF00"/>
                </a:solidFill>
                <a:latin typeface="Cambria" panose="02040503050406030204" pitchFamily="18" charset="0"/>
                <a:ea typeface="Cambria" panose="02040503050406030204" pitchFamily="18" charset="0"/>
              </a:rPr>
              <a:t>2</a:t>
            </a:r>
            <a:r>
              <a:rPr lang="en-US" sz="3200" b="1" i="1" dirty="0">
                <a:solidFill>
                  <a:srgbClr val="FFFF00"/>
                </a:solidFill>
              </a:rPr>
              <a:t>. OpenCV</a:t>
            </a:r>
            <a:endParaRPr lang="en-US" sz="3200" b="1" i="1" dirty="0">
              <a:solidFill>
                <a:srgbClr val="FFFF00"/>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448966" y="1655521"/>
            <a:ext cx="8246070" cy="3054100"/>
          </a:xfrm>
        </p:spPr>
        <p:txBody>
          <a:bodyPr>
            <a:normAutofit/>
          </a:bodyPr>
          <a:lstStyle/>
          <a:p>
            <a:pPr>
              <a:lnSpc>
                <a:spcPct val="110000"/>
              </a:lnSpc>
            </a:pPr>
            <a:r>
              <a:rPr lang="en-US" sz="2400" dirty="0"/>
              <a:t>What Is OpenCV?</a:t>
            </a:r>
          </a:p>
          <a:p>
            <a:pPr>
              <a:lnSpc>
                <a:spcPct val="110000"/>
              </a:lnSpc>
            </a:pPr>
            <a:r>
              <a:rPr lang="en-US" sz="2400" dirty="0"/>
              <a:t>Images and Pixels</a:t>
            </a:r>
          </a:p>
          <a:p>
            <a:pPr>
              <a:lnSpc>
                <a:spcPct val="110000"/>
              </a:lnSpc>
            </a:pPr>
            <a:r>
              <a:rPr lang="en-US" sz="2400" dirty="0"/>
              <a:t>Basic Operations</a:t>
            </a:r>
          </a:p>
          <a:p>
            <a:endParaRPr lang="en-US" dirty="0"/>
          </a:p>
        </p:txBody>
      </p:sp>
      <p:sp>
        <p:nvSpPr>
          <p:cNvPr id="4" name="Date Placeholder 3"/>
          <p:cNvSpPr>
            <a:spLocks noGrp="1"/>
          </p:cNvSpPr>
          <p:nvPr>
            <p:ph type="dt" sz="half" idx="10"/>
          </p:nvPr>
        </p:nvSpPr>
        <p:spPr/>
        <p:txBody>
          <a:bodyPr/>
          <a:lstStyle/>
          <a:p>
            <a:pPr algn="l"/>
            <a:r>
              <a:rPr lang="en-US"/>
              <a:t>ITP4514 – AI &amp; ML</a:t>
            </a:r>
            <a:endParaRPr lang="en-US" dirty="0"/>
          </a:p>
        </p:txBody>
      </p:sp>
      <p:sp>
        <p:nvSpPr>
          <p:cNvPr id="5" name="Footer Placeholder 4"/>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17</a:t>
            </a:fld>
            <a:endParaRPr lang="en-US"/>
          </a:p>
        </p:txBody>
      </p:sp>
    </p:spTree>
    <p:extLst>
      <p:ext uri="{BB962C8B-B14F-4D97-AF65-F5344CB8AC3E}">
        <p14:creationId xmlns:p14="http://schemas.microsoft.com/office/powerpoint/2010/main" val="402557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What Is </a:t>
            </a:r>
            <a:r>
              <a:rPr lang="en-US" dirty="0" err="1"/>
              <a:t>OpenCV</a:t>
            </a:r>
            <a:r>
              <a:rPr lang="en-US" dirty="0"/>
              <a:t>?</a:t>
            </a:r>
          </a:p>
        </p:txBody>
      </p:sp>
      <p:sp>
        <p:nvSpPr>
          <p:cNvPr id="15" name="Content Placeholder 14"/>
          <p:cNvSpPr>
            <a:spLocks noGrp="1"/>
          </p:cNvSpPr>
          <p:nvPr>
            <p:ph idx="1"/>
          </p:nvPr>
        </p:nvSpPr>
        <p:spPr>
          <a:xfrm>
            <a:off x="2389238" y="1197405"/>
            <a:ext cx="6434722" cy="3569858"/>
          </a:xfrm>
        </p:spPr>
        <p:txBody>
          <a:bodyPr>
            <a:noAutofit/>
          </a:bodyPr>
          <a:lstStyle/>
          <a:p>
            <a:r>
              <a:rPr lang="en-US" sz="2200" dirty="0" err="1"/>
              <a:t>OpenCV</a:t>
            </a:r>
            <a:r>
              <a:rPr lang="en-US" sz="2200" dirty="0"/>
              <a:t> is an open-course package and hence it’s free for both academic and commercial use.</a:t>
            </a:r>
          </a:p>
          <a:p>
            <a:r>
              <a:rPr lang="en-US" sz="2200" dirty="0"/>
              <a:t>It has </a:t>
            </a:r>
            <a:r>
              <a:rPr lang="en-US" sz="2200" i="1" dirty="0">
                <a:solidFill>
                  <a:srgbClr val="C00000"/>
                </a:solidFill>
              </a:rPr>
              <a:t>C++, C, Python and Java interfaces </a:t>
            </a:r>
            <a:r>
              <a:rPr lang="en-US" sz="2200" dirty="0"/>
              <a:t>and supports Windows, Linux, Mac OS, iOS and Android.</a:t>
            </a:r>
          </a:p>
          <a:p>
            <a:r>
              <a:rPr lang="en-US" sz="2200" dirty="0" err="1"/>
              <a:t>OpenCV</a:t>
            </a:r>
            <a:r>
              <a:rPr lang="en-US" sz="2200" dirty="0"/>
              <a:t> was designed for </a:t>
            </a:r>
            <a:r>
              <a:rPr lang="en-US" sz="2200" i="1" dirty="0">
                <a:solidFill>
                  <a:srgbClr val="C00000"/>
                </a:solidFill>
              </a:rPr>
              <a:t>computational efficiency </a:t>
            </a:r>
            <a:r>
              <a:rPr lang="en-US" sz="2200" dirty="0"/>
              <a:t>and with a strong focus on real-time applications.</a:t>
            </a:r>
          </a:p>
          <a:p>
            <a:r>
              <a:rPr lang="en-US" sz="2200" dirty="0"/>
              <a:t>Written in optimized C/C++, the library can take advantage of </a:t>
            </a:r>
            <a:r>
              <a:rPr lang="en-US" sz="2200" i="1" dirty="0">
                <a:solidFill>
                  <a:srgbClr val="C00000"/>
                </a:solidFill>
              </a:rPr>
              <a:t>multi-core processing</a:t>
            </a:r>
            <a:r>
              <a:rPr lang="en-US" sz="2200" dirty="0"/>
              <a:t>.</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18</a:t>
            </a:fld>
            <a:endParaRPr lang="en-US" dirty="0"/>
          </a:p>
        </p:txBody>
      </p:sp>
      <p:pic>
        <p:nvPicPr>
          <p:cNvPr id="8" name="Picture 7" descr="OpenCV Logo Vector (.SVG) Free Download"/>
          <p:cNvPicPr/>
          <p:nvPr/>
        </p:nvPicPr>
        <p:blipFill>
          <a:blip r:embed="rId3">
            <a:extLst>
              <a:ext uri="{BEBA8EAE-BF5A-486C-A8C5-ECC9F3942E4B}">
                <a14:imgProps xmlns:a14="http://schemas.microsoft.com/office/drawing/2010/main">
                  <a14:imgLayer r:embed="rId4">
                    <a14:imgEffect>
                      <a14:backgroundRemoval t="0" b="100000" l="0" r="100000">
                        <a14:foregroundMark x1="2333" y1="67327" x2="7000" y2="58416"/>
                        <a14:foregroundMark x1="27667" y1="89109" x2="32000" y2="82178"/>
                        <a14:foregroundMark x1="34333" y1="78218" x2="34333" y2="67327"/>
                        <a14:foregroundMark x1="18667" y1="8911" x2="22000" y2="11881"/>
                        <a14:foregroundMark x1="22667" y1="39604" x2="25333" y2="19802"/>
                        <a14:foregroundMark x1="12667" y1="41584" x2="13333" y2="8911"/>
                        <a14:foregroundMark x1="5667" y1="90099" x2="13333" y2="89109"/>
                        <a14:foregroundMark x1="4667" y1="86139" x2="3667" y2="61386"/>
                        <a14:foregroundMark x1="13000" y1="88119" x2="15333" y2="85149"/>
                        <a14:backgroundMark x1="45333" y1="49505" x2="45667" y2="41584"/>
                        <a14:backgroundMark x1="55333" y1="56436" x2="55667" y2="48515"/>
                        <a14:backgroundMark x1="63333" y1="43564" x2="64667" y2="43564"/>
                      </a14:backgroundRemoval>
                    </a14:imgEffect>
                  </a14:imgLayer>
                </a14:imgProps>
              </a:ext>
              <a:ext uri="{28A0092B-C50C-407E-A947-70E740481C1C}">
                <a14:useLocalDpi xmlns:a14="http://schemas.microsoft.com/office/drawing/2010/main" val="0"/>
              </a:ext>
            </a:extLst>
          </a:blip>
          <a:srcRect/>
          <a:stretch>
            <a:fillRect/>
          </a:stretch>
        </p:blipFill>
        <p:spPr bwMode="auto">
          <a:xfrm>
            <a:off x="295308" y="2371514"/>
            <a:ext cx="1995303" cy="610820"/>
          </a:xfrm>
          <a:prstGeom prst="rect">
            <a:avLst/>
          </a:prstGeom>
          <a:noFill/>
          <a:ln>
            <a:noFill/>
          </a:ln>
        </p:spPr>
      </p:pic>
    </p:spTree>
    <p:extLst>
      <p:ext uri="{BB962C8B-B14F-4D97-AF65-F5344CB8AC3E}">
        <p14:creationId xmlns:p14="http://schemas.microsoft.com/office/powerpoint/2010/main" val="145896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Images and Pixels</a:t>
            </a:r>
          </a:p>
        </p:txBody>
      </p:sp>
      <p:sp>
        <p:nvSpPr>
          <p:cNvPr id="15" name="Content Placeholder 14"/>
          <p:cNvSpPr>
            <a:spLocks noGrp="1"/>
          </p:cNvSpPr>
          <p:nvPr>
            <p:ph idx="1"/>
          </p:nvPr>
        </p:nvSpPr>
        <p:spPr>
          <a:xfrm>
            <a:off x="2389238" y="1152000"/>
            <a:ext cx="6434722" cy="3672000"/>
          </a:xfrm>
        </p:spPr>
        <p:txBody>
          <a:bodyPr>
            <a:noAutofit/>
          </a:bodyPr>
          <a:lstStyle/>
          <a:p>
            <a:r>
              <a:rPr lang="en-US" sz="2200" dirty="0"/>
              <a:t>An image consists of some picture elements, called </a:t>
            </a:r>
            <a:r>
              <a:rPr lang="en-US" sz="2200" i="1" dirty="0">
                <a:solidFill>
                  <a:srgbClr val="C00000"/>
                </a:solidFill>
              </a:rPr>
              <a:t>pixels</a:t>
            </a:r>
            <a:r>
              <a:rPr lang="en-US" sz="2200" dirty="0"/>
              <a:t> or pixel values.</a:t>
            </a:r>
          </a:p>
          <a:p>
            <a:r>
              <a:rPr lang="en-US" sz="2200" dirty="0"/>
              <a:t>In the case of color images, we have </a:t>
            </a:r>
            <a:r>
              <a:rPr lang="en-US" sz="2200" i="1" dirty="0">
                <a:solidFill>
                  <a:srgbClr val="C00000"/>
                </a:solidFill>
              </a:rPr>
              <a:t>three colored channels</a:t>
            </a:r>
            <a:r>
              <a:rPr lang="en-US" sz="2200" dirty="0"/>
              <a:t>.</a:t>
            </a:r>
          </a:p>
          <a:p>
            <a:r>
              <a:rPr lang="en-US" sz="2200" dirty="0"/>
              <a:t>Hence colored images will have multiple values for single-pixel values.</a:t>
            </a:r>
          </a:p>
          <a:p>
            <a:r>
              <a:rPr lang="en-US" sz="2200" dirty="0"/>
              <a:t>The </a:t>
            </a:r>
            <a:r>
              <a:rPr lang="en-US" sz="2200" i="1" dirty="0">
                <a:solidFill>
                  <a:srgbClr val="C00000"/>
                </a:solidFill>
              </a:rPr>
              <a:t>color values</a:t>
            </a:r>
            <a:r>
              <a:rPr lang="en-US" sz="2200" dirty="0"/>
              <a:t> go from 0 to 255.</a:t>
            </a:r>
          </a:p>
          <a:p>
            <a:r>
              <a:rPr lang="en-US" sz="2200" dirty="0"/>
              <a:t>These color channels are generally represented as </a:t>
            </a:r>
            <a:r>
              <a:rPr lang="en-US" sz="2200" i="1" dirty="0">
                <a:solidFill>
                  <a:srgbClr val="C00000"/>
                </a:solidFill>
              </a:rPr>
              <a:t>Red Green Blue (RGB)</a:t>
            </a:r>
            <a:r>
              <a:rPr lang="en-US" sz="2200" dirty="0"/>
              <a:t> for instance.</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19</a:t>
            </a:fld>
            <a:endParaRPr lang="en-US" dirty="0"/>
          </a:p>
        </p:txBody>
      </p:sp>
    </p:spTree>
    <p:extLst>
      <p:ext uri="{BB962C8B-B14F-4D97-AF65-F5344CB8AC3E}">
        <p14:creationId xmlns:p14="http://schemas.microsoft.com/office/powerpoint/2010/main" val="2829765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FFFF00"/>
                </a:solidFill>
                <a:latin typeface="Cambria" panose="02040503050406030204" pitchFamily="18" charset="0"/>
                <a:ea typeface="Cambria" panose="02040503050406030204" pitchFamily="18" charset="0"/>
              </a:rPr>
              <a:t>Lesson Outline</a:t>
            </a:r>
          </a:p>
        </p:txBody>
      </p:sp>
      <p:sp>
        <p:nvSpPr>
          <p:cNvPr id="3" name="Content Placeholder 2"/>
          <p:cNvSpPr>
            <a:spLocks noGrp="1"/>
          </p:cNvSpPr>
          <p:nvPr>
            <p:ph idx="1"/>
          </p:nvPr>
        </p:nvSpPr>
        <p:spPr/>
        <p:txBody>
          <a:bodyPr/>
          <a:lstStyle/>
          <a:p>
            <a:pPr marL="461963" indent="-461963">
              <a:buFont typeface="+mj-lt"/>
              <a:buAutoNum type="arabicPeriod"/>
            </a:pPr>
            <a:r>
              <a:rPr lang="en-US" dirty="0"/>
              <a:t>Computer Vision: An Overview</a:t>
            </a:r>
          </a:p>
          <a:p>
            <a:pPr marL="461963" indent="-461963">
              <a:buFont typeface="+mj-lt"/>
              <a:buAutoNum type="arabicPeriod"/>
            </a:pPr>
            <a:r>
              <a:rPr lang="en-US" dirty="0" err="1"/>
              <a:t>OpenCV</a:t>
            </a:r>
            <a:endParaRPr lang="en-US" dirty="0"/>
          </a:p>
          <a:p>
            <a:pPr marL="461963" indent="-461963">
              <a:buFont typeface="+mj-lt"/>
              <a:buAutoNum type="arabicPeriod"/>
            </a:pPr>
            <a:r>
              <a:rPr lang="en-HK" dirty="0"/>
              <a:t>CV Models</a:t>
            </a:r>
            <a:endParaRPr lang="en-US" dirty="0"/>
          </a:p>
        </p:txBody>
      </p:sp>
      <p:sp>
        <p:nvSpPr>
          <p:cNvPr id="4" name="Date Placeholder 3">
            <a:extLst>
              <a:ext uri="{FF2B5EF4-FFF2-40B4-BE49-F238E27FC236}">
                <a16:creationId xmlns:a16="http://schemas.microsoft.com/office/drawing/2014/main" id="{F8DA9674-1263-42EB-84ED-70EA5A68DF4D}"/>
              </a:ext>
            </a:extLst>
          </p:cNvPr>
          <p:cNvSpPr>
            <a:spLocks noGrp="1"/>
          </p:cNvSpPr>
          <p:nvPr>
            <p:ph type="dt" sz="half" idx="10"/>
          </p:nvPr>
        </p:nvSpPr>
        <p:spPr/>
        <p:txBody>
          <a:bodyPr/>
          <a:lstStyle/>
          <a:p>
            <a:r>
              <a:rPr lang="en-US"/>
              <a:t>ITP4514 – AI &amp; ML</a:t>
            </a:r>
            <a:endParaRPr lang="en-US" dirty="0"/>
          </a:p>
        </p:txBody>
      </p:sp>
      <p:sp>
        <p:nvSpPr>
          <p:cNvPr id="5" name="Footer Placeholder 4">
            <a:extLst>
              <a:ext uri="{FF2B5EF4-FFF2-40B4-BE49-F238E27FC236}">
                <a16:creationId xmlns:a16="http://schemas.microsoft.com/office/drawing/2014/main" id="{513195EE-2F38-49EB-B0F2-39DC44268ABA}"/>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EA10EEC0-5178-49B9-93B1-B2219E8C4BAB}"/>
              </a:ext>
            </a:extLst>
          </p:cNvPr>
          <p:cNvSpPr>
            <a:spLocks noGrp="1"/>
          </p:cNvSpPr>
          <p:nvPr>
            <p:ph type="sldNum" sz="quarter" idx="12"/>
          </p:nvPr>
        </p:nvSpPr>
        <p:spPr/>
        <p:txBody>
          <a:bodyPr/>
          <a:lstStyle/>
          <a:p>
            <a:fld id="{B82CCC60-E8CD-4174-8B1A-7DF615B22EEF}" type="slidenum">
              <a:rPr lang="en-US" smtClean="0"/>
              <a:pPr/>
              <a:t>2</a:t>
            </a:fld>
            <a:endParaRPr lang="en-US"/>
          </a:p>
        </p:txBody>
      </p:sp>
      <p:sp>
        <p:nvSpPr>
          <p:cNvPr id="8" name="Title 1">
            <a:extLst>
              <a:ext uri="{FF2B5EF4-FFF2-40B4-BE49-F238E27FC236}">
                <a16:creationId xmlns:a16="http://schemas.microsoft.com/office/drawing/2014/main" id="{6F3D2FB3-B22E-4D74-B537-2C330579D3E0}"/>
              </a:ext>
            </a:extLst>
          </p:cNvPr>
          <p:cNvSpPr txBox="1">
            <a:spLocks/>
          </p:cNvSpPr>
          <p:nvPr/>
        </p:nvSpPr>
        <p:spPr>
          <a:xfrm>
            <a:off x="457200" y="119315"/>
            <a:ext cx="8543245" cy="77268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pPr algn="r" defTabSz="1219170"/>
            <a:r>
              <a:rPr lang="en-US" b="1" i="1" dirty="0">
                <a:solidFill>
                  <a:srgbClr val="66FF3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L8 – Introduction to Computer Vision</a:t>
            </a:r>
          </a:p>
        </p:txBody>
      </p:sp>
    </p:spTree>
    <p:extLst>
      <p:ext uri="{BB962C8B-B14F-4D97-AF65-F5344CB8AC3E}">
        <p14:creationId xmlns:p14="http://schemas.microsoft.com/office/powerpoint/2010/main" val="144427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Load and Show An Image</a:t>
            </a:r>
          </a:p>
          <a:p>
            <a:endParaRPr lang="en-US" sz="2200" dirty="0"/>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20</a:t>
            </a:fld>
            <a:endParaRPr lang="en-US" dirty="0"/>
          </a:p>
        </p:txBody>
      </p:sp>
      <p:sp>
        <p:nvSpPr>
          <p:cNvPr id="8" name="TextBox 7"/>
          <p:cNvSpPr txBox="1"/>
          <p:nvPr/>
        </p:nvSpPr>
        <p:spPr>
          <a:xfrm>
            <a:off x="2445182" y="1655520"/>
            <a:ext cx="6297562" cy="1200329"/>
          </a:xfrm>
          <a:prstGeom prst="rect">
            <a:avLst/>
          </a:prstGeom>
          <a:noFill/>
          <a:ln w="19050">
            <a:solidFill>
              <a:srgbClr val="7030A0"/>
            </a:solidFill>
          </a:ln>
        </p:spPr>
        <p:txBody>
          <a:bodyPr wrap="square" rtlCol="0">
            <a:spAutoFit/>
          </a:bodyPr>
          <a:lstStyle/>
          <a:p>
            <a:r>
              <a:rPr lang="en-US" dirty="0">
                <a:latin typeface="Consolas" panose="020B0609020204030204" pitchFamily="49" charset="0"/>
              </a:rPr>
              <a:t>import cv2</a:t>
            </a:r>
          </a:p>
          <a:p>
            <a:r>
              <a:rPr lang="en-US" dirty="0">
                <a:latin typeface="Consolas" panose="020B0609020204030204" pitchFamily="49" charset="0"/>
              </a:rPr>
              <a:t>import </a:t>
            </a:r>
            <a:r>
              <a:rPr lang="en-US" dirty="0" err="1">
                <a:latin typeface="Consolas" panose="020B0609020204030204" pitchFamily="49" charset="0"/>
              </a:rPr>
              <a:t>matplotlib.pyplot</a:t>
            </a:r>
            <a:r>
              <a:rPr lang="en-US" dirty="0">
                <a:latin typeface="Consolas" panose="020B0609020204030204" pitchFamily="49" charset="0"/>
              </a:rPr>
              <a:t> as </a:t>
            </a:r>
            <a:r>
              <a:rPr lang="en-US" dirty="0" err="1">
                <a:latin typeface="Consolas" panose="020B0609020204030204" pitchFamily="49" charset="0"/>
              </a:rPr>
              <a:t>plt</a:t>
            </a:r>
            <a:endParaRPr lang="en-US" dirty="0">
              <a:latin typeface="Consolas" panose="020B0609020204030204" pitchFamily="49" charset="0"/>
            </a:endParaRPr>
          </a:p>
          <a:p>
            <a:r>
              <a:rPr lang="en-US" dirty="0" err="1">
                <a:latin typeface="Consolas" panose="020B0609020204030204" pitchFamily="49" charset="0"/>
              </a:rPr>
              <a:t>img</a:t>
            </a:r>
            <a:r>
              <a:rPr lang="en-US" dirty="0">
                <a:latin typeface="Consolas" panose="020B0609020204030204" pitchFamily="49" charset="0"/>
              </a:rPr>
              <a:t> = cv2.imread('images/puppy.jpg')</a:t>
            </a:r>
          </a:p>
          <a:p>
            <a:r>
              <a:rPr lang="en-US" dirty="0" err="1">
                <a:latin typeface="Consolas" panose="020B0609020204030204" pitchFamily="49" charset="0"/>
              </a:rPr>
              <a:t>plt.imshow</a:t>
            </a:r>
            <a:r>
              <a:rPr lang="en-US" dirty="0">
                <a:latin typeface="Consolas" panose="020B0609020204030204" pitchFamily="49" charset="0"/>
              </a:rPr>
              <a:t>(</a:t>
            </a:r>
            <a:r>
              <a:rPr lang="en-US" dirty="0" err="1">
                <a:latin typeface="Consolas" panose="020B0609020204030204" pitchFamily="49" charset="0"/>
              </a:rPr>
              <a:t>img</a:t>
            </a:r>
            <a:r>
              <a:rPr lang="en-US" dirty="0">
                <a:latin typeface="Consolas" panose="020B0609020204030204" pitchFamily="49" charset="0"/>
              </a:rPr>
              <a:t>)</a:t>
            </a:r>
          </a:p>
        </p:txBody>
      </p:sp>
      <p:pic>
        <p:nvPicPr>
          <p:cNvPr id="9" name="Picture 8"/>
          <p:cNvPicPr>
            <a:picLocks noChangeAspect="1"/>
          </p:cNvPicPr>
          <p:nvPr/>
        </p:nvPicPr>
        <p:blipFill>
          <a:blip r:embed="rId3"/>
          <a:stretch>
            <a:fillRect/>
          </a:stretch>
        </p:blipFill>
        <p:spPr>
          <a:xfrm>
            <a:off x="4884968" y="2608047"/>
            <a:ext cx="3979600" cy="2370826"/>
          </a:xfrm>
          <a:prstGeom prst="rect">
            <a:avLst/>
          </a:prstGeom>
        </p:spPr>
      </p:pic>
      <p:sp>
        <p:nvSpPr>
          <p:cNvPr id="10" name="Round Diagonal Corner Rectangle 9"/>
          <p:cNvSpPr/>
          <p:nvPr/>
        </p:nvSpPr>
        <p:spPr>
          <a:xfrm>
            <a:off x="5606599" y="1356534"/>
            <a:ext cx="3328926" cy="430597"/>
          </a:xfrm>
          <a:prstGeom prst="round2DiagRect">
            <a:avLst>
              <a:gd name="adj1" fmla="val 45525"/>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i="1" dirty="0" err="1">
                <a:solidFill>
                  <a:schemeClr val="bg1"/>
                </a:solidFill>
              </a:rPr>
              <a:t>OpenCV_BasicOperations.ipynb</a:t>
            </a:r>
            <a:endParaRPr lang="en-US" b="1" i="1" dirty="0">
              <a:solidFill>
                <a:schemeClr val="bg1"/>
              </a:solidFill>
            </a:endParaRPr>
          </a:p>
        </p:txBody>
      </p:sp>
    </p:spTree>
    <p:extLst>
      <p:ext uri="{BB962C8B-B14F-4D97-AF65-F5344CB8AC3E}">
        <p14:creationId xmlns:p14="http://schemas.microsoft.com/office/powerpoint/2010/main" val="352452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(2)</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Load and Show An Image (2)</a:t>
            </a:r>
          </a:p>
          <a:p>
            <a:endParaRPr lang="en-US" sz="2200" dirty="0"/>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21</a:t>
            </a:fld>
            <a:endParaRPr lang="en-US" dirty="0"/>
          </a:p>
        </p:txBody>
      </p:sp>
      <p:sp>
        <p:nvSpPr>
          <p:cNvPr id="8" name="TextBox 7"/>
          <p:cNvSpPr txBox="1"/>
          <p:nvPr/>
        </p:nvSpPr>
        <p:spPr>
          <a:xfrm>
            <a:off x="2445182" y="1655520"/>
            <a:ext cx="6297562" cy="1200329"/>
          </a:xfrm>
          <a:prstGeom prst="rect">
            <a:avLst/>
          </a:prstGeom>
          <a:noFill/>
          <a:ln w="19050">
            <a:solidFill>
              <a:srgbClr val="7030A0"/>
            </a:solidFill>
          </a:ln>
        </p:spPr>
        <p:txBody>
          <a:bodyPr wrap="square" rtlCol="0">
            <a:spAutoFit/>
          </a:bodyPr>
          <a:lstStyle/>
          <a:p>
            <a:r>
              <a:rPr lang="en-US" dirty="0">
                <a:latin typeface="Consolas" panose="020B0609020204030204" pitchFamily="49" charset="0"/>
              </a:rPr>
              <a:t>import cv2</a:t>
            </a:r>
          </a:p>
          <a:p>
            <a:r>
              <a:rPr lang="en-US" dirty="0" err="1">
                <a:latin typeface="Consolas" panose="020B0609020204030204" pitchFamily="49" charset="0"/>
              </a:rPr>
              <a:t>img</a:t>
            </a:r>
            <a:r>
              <a:rPr lang="en-US" dirty="0">
                <a:latin typeface="Consolas" panose="020B0609020204030204" pitchFamily="49" charset="0"/>
              </a:rPr>
              <a:t> = cv2.imread("images/puppy.jpg")</a:t>
            </a:r>
          </a:p>
          <a:p>
            <a:r>
              <a:rPr lang="en-US" dirty="0" err="1">
                <a:latin typeface="Consolas" panose="020B0609020204030204" pitchFamily="49" charset="0"/>
              </a:rPr>
              <a:t>img_rgb</a:t>
            </a:r>
            <a:r>
              <a:rPr lang="en-US" dirty="0">
                <a:latin typeface="Consolas" panose="020B0609020204030204" pitchFamily="49" charset="0"/>
              </a:rPr>
              <a:t> = cv2.cvtColor(</a:t>
            </a:r>
            <a:r>
              <a:rPr lang="en-US" dirty="0" err="1">
                <a:latin typeface="Consolas" panose="020B0609020204030204" pitchFamily="49" charset="0"/>
              </a:rPr>
              <a:t>img</a:t>
            </a:r>
            <a:r>
              <a:rPr lang="en-US" dirty="0">
                <a:latin typeface="Consolas" panose="020B0609020204030204" pitchFamily="49" charset="0"/>
              </a:rPr>
              <a:t>, cv2.COLOR_BGR2RGB)</a:t>
            </a:r>
          </a:p>
          <a:p>
            <a:r>
              <a:rPr lang="en-US" dirty="0" err="1">
                <a:latin typeface="Consolas" panose="020B0609020204030204" pitchFamily="49" charset="0"/>
              </a:rPr>
              <a:t>plt.imshow</a:t>
            </a:r>
            <a:r>
              <a:rPr lang="en-US" dirty="0">
                <a:latin typeface="Consolas" panose="020B0609020204030204" pitchFamily="49" charset="0"/>
              </a:rPr>
              <a:t>(</a:t>
            </a:r>
            <a:r>
              <a:rPr lang="en-US" dirty="0" err="1">
                <a:latin typeface="Consolas" panose="020B0609020204030204" pitchFamily="49" charset="0"/>
              </a:rPr>
              <a:t>img_rgb</a:t>
            </a:r>
            <a:r>
              <a:rPr lang="en-US" dirty="0">
                <a:latin typeface="Consolas" panose="020B0609020204030204" pitchFamily="49" charset="0"/>
              </a:rPr>
              <a:t>)</a:t>
            </a:r>
          </a:p>
        </p:txBody>
      </p:sp>
      <p:pic>
        <p:nvPicPr>
          <p:cNvPr id="3" name="Picture 2"/>
          <p:cNvPicPr>
            <a:picLocks noChangeAspect="1"/>
          </p:cNvPicPr>
          <p:nvPr/>
        </p:nvPicPr>
        <p:blipFill>
          <a:blip r:embed="rId3"/>
          <a:stretch>
            <a:fillRect/>
          </a:stretch>
        </p:blipFill>
        <p:spPr>
          <a:xfrm>
            <a:off x="5047063" y="2642468"/>
            <a:ext cx="3849789" cy="2317172"/>
          </a:xfrm>
          <a:prstGeom prst="rect">
            <a:avLst/>
          </a:prstGeom>
        </p:spPr>
      </p:pic>
    </p:spTree>
    <p:extLst>
      <p:ext uri="{BB962C8B-B14F-4D97-AF65-F5344CB8AC3E}">
        <p14:creationId xmlns:p14="http://schemas.microsoft.com/office/powerpoint/2010/main" val="97869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(3)</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Resize An Image</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22</a:t>
            </a:fld>
            <a:endParaRPr lang="en-US" dirty="0"/>
          </a:p>
        </p:txBody>
      </p:sp>
      <p:sp>
        <p:nvSpPr>
          <p:cNvPr id="8" name="TextBox 7"/>
          <p:cNvSpPr txBox="1"/>
          <p:nvPr/>
        </p:nvSpPr>
        <p:spPr>
          <a:xfrm>
            <a:off x="2445182" y="1655520"/>
            <a:ext cx="6297562" cy="1200329"/>
          </a:xfrm>
          <a:prstGeom prst="rect">
            <a:avLst/>
          </a:prstGeom>
          <a:noFill/>
          <a:ln w="19050">
            <a:solidFill>
              <a:srgbClr val="7030A0"/>
            </a:solidFill>
          </a:ln>
        </p:spPr>
        <p:txBody>
          <a:bodyPr wrap="square" rtlCol="0">
            <a:spAutoFit/>
          </a:bodyPr>
          <a:lstStyle/>
          <a:p>
            <a:r>
              <a:rPr lang="en-US" dirty="0">
                <a:latin typeface="Consolas" panose="020B0609020204030204" pitchFamily="49" charset="0"/>
              </a:rPr>
              <a:t>import cv2</a:t>
            </a:r>
          </a:p>
          <a:p>
            <a:r>
              <a:rPr lang="en-US" dirty="0" err="1">
                <a:latin typeface="Consolas" panose="020B0609020204030204" pitchFamily="49" charset="0"/>
              </a:rPr>
              <a:t>img_rgb</a:t>
            </a:r>
            <a:r>
              <a:rPr lang="en-US" dirty="0">
                <a:latin typeface="Consolas" panose="020B0609020204030204" pitchFamily="49" charset="0"/>
              </a:rPr>
              <a:t> = cv2.cvtColor(</a:t>
            </a:r>
            <a:r>
              <a:rPr lang="en-US" dirty="0" err="1">
                <a:latin typeface="Consolas" panose="020B0609020204030204" pitchFamily="49" charset="0"/>
              </a:rPr>
              <a:t>img</a:t>
            </a:r>
            <a:r>
              <a:rPr lang="en-US" dirty="0">
                <a:latin typeface="Consolas" panose="020B0609020204030204" pitchFamily="49" charset="0"/>
              </a:rPr>
              <a:t>, cv2.COLOR_BGR2RGB)</a:t>
            </a:r>
          </a:p>
          <a:p>
            <a:r>
              <a:rPr lang="en-US" dirty="0" err="1">
                <a:latin typeface="Consolas" panose="020B0609020204030204" pitchFamily="49" charset="0"/>
              </a:rPr>
              <a:t>Img_rs</a:t>
            </a:r>
            <a:r>
              <a:rPr lang="en-US" dirty="0">
                <a:latin typeface="Consolas" panose="020B0609020204030204" pitchFamily="49" charset="0"/>
              </a:rPr>
              <a:t> = cv2.resize(</a:t>
            </a:r>
            <a:r>
              <a:rPr lang="en-US" dirty="0" err="1">
                <a:latin typeface="Consolas" panose="020B0609020204030204" pitchFamily="49" charset="0"/>
              </a:rPr>
              <a:t>img_rgb</a:t>
            </a:r>
            <a:r>
              <a:rPr lang="en-US" dirty="0">
                <a:latin typeface="Consolas" panose="020B0609020204030204" pitchFamily="49" charset="0"/>
              </a:rPr>
              <a:t>, (900, 275))</a:t>
            </a:r>
          </a:p>
          <a:p>
            <a:r>
              <a:rPr lang="en-US" dirty="0" err="1">
                <a:latin typeface="Consolas" panose="020B0609020204030204" pitchFamily="49" charset="0"/>
              </a:rPr>
              <a:t>plt.imshow</a:t>
            </a:r>
            <a:r>
              <a:rPr lang="en-US" dirty="0">
                <a:latin typeface="Consolas" panose="020B0609020204030204" pitchFamily="49" charset="0"/>
              </a:rPr>
              <a:t>(</a:t>
            </a:r>
            <a:r>
              <a:rPr lang="en-US" dirty="0" err="1">
                <a:latin typeface="Consolas" panose="020B0609020204030204" pitchFamily="49" charset="0"/>
              </a:rPr>
              <a:t>img_rs</a:t>
            </a:r>
            <a:r>
              <a:rPr lang="en-US" dirty="0">
                <a:latin typeface="Consolas" panose="020B0609020204030204" pitchFamily="49" charset="0"/>
              </a:rPr>
              <a:t>)</a:t>
            </a:r>
          </a:p>
        </p:txBody>
      </p:sp>
      <p:pic>
        <p:nvPicPr>
          <p:cNvPr id="3" name="Picture 2"/>
          <p:cNvPicPr>
            <a:picLocks noChangeAspect="1"/>
          </p:cNvPicPr>
          <p:nvPr/>
        </p:nvPicPr>
        <p:blipFill>
          <a:blip r:embed="rId3"/>
          <a:stretch>
            <a:fillRect/>
          </a:stretch>
        </p:blipFill>
        <p:spPr>
          <a:xfrm>
            <a:off x="3219872" y="2943031"/>
            <a:ext cx="4632133" cy="1737050"/>
          </a:xfrm>
          <a:prstGeom prst="rect">
            <a:avLst/>
          </a:prstGeom>
        </p:spPr>
      </p:pic>
    </p:spTree>
    <p:extLst>
      <p:ext uri="{BB962C8B-B14F-4D97-AF65-F5344CB8AC3E}">
        <p14:creationId xmlns:p14="http://schemas.microsoft.com/office/powerpoint/2010/main" val="4293061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(4)</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Image Rotation/Flipping</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23</a:t>
            </a:fld>
            <a:endParaRPr lang="en-US" dirty="0"/>
          </a:p>
        </p:txBody>
      </p:sp>
      <p:sp>
        <p:nvSpPr>
          <p:cNvPr id="8" name="TextBox 7"/>
          <p:cNvSpPr txBox="1"/>
          <p:nvPr/>
        </p:nvSpPr>
        <p:spPr>
          <a:xfrm>
            <a:off x="1212490" y="1708356"/>
            <a:ext cx="4275740" cy="2862322"/>
          </a:xfrm>
          <a:prstGeom prst="rect">
            <a:avLst/>
          </a:prstGeom>
          <a:noFill/>
          <a:ln w="19050">
            <a:solidFill>
              <a:srgbClr val="7030A0"/>
            </a:solidFill>
          </a:ln>
        </p:spPr>
        <p:txBody>
          <a:bodyPr wrap="square" rtlCol="0">
            <a:spAutoFit/>
          </a:bodyPr>
          <a:lstStyle/>
          <a:p>
            <a:r>
              <a:rPr lang="en-US" dirty="0" err="1">
                <a:latin typeface="Consolas" panose="020B0609020204030204" pitchFamily="49" charset="0"/>
              </a:rPr>
              <a:t>img_rgb</a:t>
            </a:r>
            <a:r>
              <a:rPr lang="en-US" dirty="0">
                <a:latin typeface="Consolas" panose="020B0609020204030204" pitchFamily="49" charset="0"/>
              </a:rPr>
              <a:t> = cv2.cvtColor(</a:t>
            </a:r>
            <a:r>
              <a:rPr lang="en-US" dirty="0" err="1">
                <a:latin typeface="Consolas" panose="020B0609020204030204" pitchFamily="49" charset="0"/>
              </a:rPr>
              <a:t>img</a:t>
            </a:r>
            <a:r>
              <a:rPr lang="en-US" dirty="0">
                <a:latin typeface="Consolas" panose="020B0609020204030204" pitchFamily="49" charset="0"/>
              </a:rPr>
              <a:t>, \</a:t>
            </a:r>
          </a:p>
          <a:p>
            <a:r>
              <a:rPr lang="en-US" dirty="0">
                <a:latin typeface="Consolas" panose="020B0609020204030204" pitchFamily="49" charset="0"/>
              </a:rPr>
              <a:t>		cv2.COLOR_BGR2RGB)</a:t>
            </a:r>
          </a:p>
          <a:p>
            <a:endParaRPr lang="en-US" dirty="0">
              <a:latin typeface="Consolas" panose="020B0609020204030204" pitchFamily="49" charset="0"/>
            </a:endParaRPr>
          </a:p>
          <a:p>
            <a:r>
              <a:rPr lang="en-US" dirty="0">
                <a:latin typeface="Consolas" panose="020B0609020204030204" pitchFamily="49" charset="0"/>
              </a:rPr>
              <a:t># Along central x-axis</a:t>
            </a:r>
          </a:p>
          <a:p>
            <a:r>
              <a:rPr lang="en-US" dirty="0" err="1">
                <a:latin typeface="Consolas" panose="020B0609020204030204" pitchFamily="49" charset="0"/>
              </a:rPr>
              <a:t>new_img</a:t>
            </a:r>
            <a:r>
              <a:rPr lang="en-US" dirty="0">
                <a:latin typeface="Consolas" panose="020B0609020204030204" pitchFamily="49" charset="0"/>
              </a:rPr>
              <a:t> = cv2.flip(</a:t>
            </a:r>
            <a:r>
              <a:rPr lang="en-US" dirty="0" err="1">
                <a:latin typeface="Consolas" panose="020B0609020204030204" pitchFamily="49" charset="0"/>
              </a:rPr>
              <a:t>img_rgb</a:t>
            </a:r>
            <a:r>
              <a:rPr lang="en-US" dirty="0">
                <a:latin typeface="Consolas" panose="020B0609020204030204" pitchFamily="49" charset="0"/>
              </a:rPr>
              <a:t>, 0)</a:t>
            </a:r>
          </a:p>
          <a:p>
            <a:r>
              <a:rPr lang="en-US" dirty="0" err="1">
                <a:latin typeface="Consolas" panose="020B0609020204030204" pitchFamily="49" charset="0"/>
              </a:rPr>
              <a:t>plt.imshow</a:t>
            </a:r>
            <a:r>
              <a:rPr lang="en-US" dirty="0">
                <a:latin typeface="Consolas" panose="020B0609020204030204" pitchFamily="49" charset="0"/>
              </a:rPr>
              <a:t>(</a:t>
            </a:r>
            <a:r>
              <a:rPr lang="en-US" dirty="0" err="1">
                <a:latin typeface="Consolas" panose="020B0609020204030204" pitchFamily="49" charset="0"/>
              </a:rPr>
              <a:t>new_img</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Along central y-axis</a:t>
            </a:r>
          </a:p>
          <a:p>
            <a:r>
              <a:rPr lang="en-US" dirty="0" err="1">
                <a:latin typeface="Consolas" panose="020B0609020204030204" pitchFamily="49" charset="0"/>
              </a:rPr>
              <a:t>new_img</a:t>
            </a:r>
            <a:r>
              <a:rPr lang="en-US" dirty="0">
                <a:latin typeface="Consolas" panose="020B0609020204030204" pitchFamily="49" charset="0"/>
              </a:rPr>
              <a:t> = cv2.flip(</a:t>
            </a:r>
            <a:r>
              <a:rPr lang="en-US" dirty="0" err="1">
                <a:latin typeface="Consolas" panose="020B0609020204030204" pitchFamily="49" charset="0"/>
              </a:rPr>
              <a:t>img_rgb</a:t>
            </a:r>
            <a:r>
              <a:rPr lang="en-US" dirty="0">
                <a:latin typeface="Consolas" panose="020B0609020204030204" pitchFamily="49" charset="0"/>
              </a:rPr>
              <a:t>, 1)</a:t>
            </a:r>
          </a:p>
          <a:p>
            <a:r>
              <a:rPr lang="en-US" dirty="0" err="1">
                <a:latin typeface="Consolas" panose="020B0609020204030204" pitchFamily="49" charset="0"/>
              </a:rPr>
              <a:t>plt.imshow</a:t>
            </a:r>
            <a:r>
              <a:rPr lang="en-US" dirty="0">
                <a:latin typeface="Consolas" panose="020B0609020204030204" pitchFamily="49" charset="0"/>
              </a:rPr>
              <a:t>(</a:t>
            </a:r>
            <a:r>
              <a:rPr lang="en-US" dirty="0" err="1">
                <a:latin typeface="Consolas" panose="020B0609020204030204" pitchFamily="49" charset="0"/>
              </a:rPr>
              <a:t>new_img</a:t>
            </a:r>
            <a:r>
              <a:rPr lang="en-US" dirty="0">
                <a:latin typeface="Consolas" panose="020B0609020204030204" pitchFamily="49" charset="0"/>
              </a:rPr>
              <a:t>)</a:t>
            </a:r>
          </a:p>
        </p:txBody>
      </p:sp>
      <p:pic>
        <p:nvPicPr>
          <p:cNvPr id="9" name="Picture 8"/>
          <p:cNvPicPr>
            <a:picLocks noChangeAspect="1"/>
          </p:cNvPicPr>
          <p:nvPr/>
        </p:nvPicPr>
        <p:blipFill>
          <a:blip r:embed="rId3"/>
          <a:stretch>
            <a:fillRect/>
          </a:stretch>
        </p:blipFill>
        <p:spPr>
          <a:xfrm>
            <a:off x="5564537" y="1152000"/>
            <a:ext cx="3259423" cy="1988404"/>
          </a:xfrm>
          <a:prstGeom prst="rect">
            <a:avLst/>
          </a:prstGeom>
        </p:spPr>
      </p:pic>
      <p:pic>
        <p:nvPicPr>
          <p:cNvPr id="10" name="Picture 9"/>
          <p:cNvPicPr>
            <a:picLocks noChangeAspect="1"/>
          </p:cNvPicPr>
          <p:nvPr/>
        </p:nvPicPr>
        <p:blipFill>
          <a:blip r:embed="rId4"/>
          <a:stretch>
            <a:fillRect/>
          </a:stretch>
        </p:blipFill>
        <p:spPr>
          <a:xfrm>
            <a:off x="5579437" y="3092434"/>
            <a:ext cx="3275075" cy="1915610"/>
          </a:xfrm>
          <a:prstGeom prst="rect">
            <a:avLst/>
          </a:prstGeom>
        </p:spPr>
      </p:pic>
    </p:spTree>
    <p:extLst>
      <p:ext uri="{BB962C8B-B14F-4D97-AF65-F5344CB8AC3E}">
        <p14:creationId xmlns:p14="http://schemas.microsoft.com/office/powerpoint/2010/main" val="3635680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(5)</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Blend Images</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24</a:t>
            </a:fld>
            <a:endParaRPr lang="en-US" dirty="0"/>
          </a:p>
        </p:txBody>
      </p:sp>
      <p:sp>
        <p:nvSpPr>
          <p:cNvPr id="9" name="TextBox 8"/>
          <p:cNvSpPr txBox="1"/>
          <p:nvPr/>
        </p:nvSpPr>
        <p:spPr>
          <a:xfrm>
            <a:off x="2445182" y="1655520"/>
            <a:ext cx="6297562" cy="3046988"/>
          </a:xfrm>
          <a:prstGeom prst="rect">
            <a:avLst/>
          </a:prstGeom>
          <a:noFill/>
          <a:ln w="19050">
            <a:solidFill>
              <a:srgbClr val="7030A0"/>
            </a:solidFill>
          </a:ln>
        </p:spPr>
        <p:txBody>
          <a:bodyPr wrap="square" rtlCol="0">
            <a:spAutoFit/>
          </a:bodyPr>
          <a:lstStyle/>
          <a:p>
            <a:r>
              <a:rPr lang="en-US" sz="1600" dirty="0">
                <a:latin typeface="Consolas" panose="020B0609020204030204" pitchFamily="49" charset="0"/>
              </a:rPr>
              <a:t>import cv2</a:t>
            </a:r>
          </a:p>
          <a:p>
            <a:r>
              <a:rPr lang="en-US" sz="1600" dirty="0">
                <a:latin typeface="Consolas" panose="020B0609020204030204" pitchFamily="49" charset="0"/>
              </a:rPr>
              <a:t>import </a:t>
            </a:r>
            <a:r>
              <a:rPr lang="en-US" sz="1600" dirty="0" err="1">
                <a:latin typeface="Consolas" panose="020B0609020204030204" pitchFamily="49" charset="0"/>
              </a:rPr>
              <a:t>matplotlib.pyplot</a:t>
            </a:r>
            <a:r>
              <a:rPr lang="en-US" sz="1600" dirty="0">
                <a:latin typeface="Consolas" panose="020B0609020204030204" pitchFamily="49" charset="0"/>
              </a:rPr>
              <a:t> as </a:t>
            </a:r>
            <a:r>
              <a:rPr lang="en-US" sz="1600" dirty="0" err="1">
                <a:latin typeface="Consolas" panose="020B0609020204030204" pitchFamily="49" charset="0"/>
              </a:rPr>
              <a:t>plt</a:t>
            </a:r>
            <a:endParaRPr lang="en-US" sz="1600" dirty="0">
              <a:latin typeface="Consolas" panose="020B0609020204030204" pitchFamily="49" charset="0"/>
            </a:endParaRPr>
          </a:p>
          <a:p>
            <a:r>
              <a:rPr lang="en-US" sz="1600" dirty="0">
                <a:latin typeface="Consolas" panose="020B0609020204030204" pitchFamily="49" charset="0"/>
              </a:rPr>
              <a:t>img1 = cv2.imread('images/puppy2.jpg')</a:t>
            </a:r>
          </a:p>
          <a:p>
            <a:r>
              <a:rPr lang="en-US" sz="1600" dirty="0">
                <a:latin typeface="Consolas" panose="020B0609020204030204" pitchFamily="49" charset="0"/>
              </a:rPr>
              <a:t>img2 = cv2.imread('images/do_not_copy.png')</a:t>
            </a:r>
          </a:p>
          <a:p>
            <a:r>
              <a:rPr lang="en-US" sz="1600" dirty="0">
                <a:latin typeface="Consolas" panose="020B0609020204030204" pitchFamily="49" charset="0"/>
              </a:rPr>
              <a:t>img1 = cv2.cvtColor(img1, cv2.COLOR_BGR2RGB)</a:t>
            </a:r>
          </a:p>
          <a:p>
            <a:r>
              <a:rPr lang="en-US" sz="1600" dirty="0">
                <a:latin typeface="Consolas" panose="020B0609020204030204" pitchFamily="49" charset="0"/>
              </a:rPr>
              <a:t>img2 = cv2.cvtColor(img2, cv2.COLOR_BGR2RGB)</a:t>
            </a:r>
          </a:p>
          <a:p>
            <a:r>
              <a:rPr lang="en-US" sz="1600" dirty="0">
                <a:latin typeface="Consolas" panose="020B0609020204030204" pitchFamily="49" charset="0"/>
              </a:rPr>
              <a:t>img1 =cv2.resize(img1,(1200,1200))</a:t>
            </a:r>
          </a:p>
          <a:p>
            <a:r>
              <a:rPr lang="en-US" sz="1600" dirty="0">
                <a:latin typeface="Consolas" panose="020B0609020204030204" pitchFamily="49" charset="0"/>
              </a:rPr>
              <a:t>img2 =cv2.resize(img2,(1200,1200))</a:t>
            </a:r>
          </a:p>
          <a:p>
            <a:r>
              <a:rPr lang="en-US" sz="1600" dirty="0">
                <a:latin typeface="Consolas" panose="020B0609020204030204" pitchFamily="49" charset="0"/>
              </a:rPr>
              <a:t>blended = cv2.addWeighted(src1=img1, alpha=0.7, \</a:t>
            </a:r>
          </a:p>
          <a:p>
            <a:r>
              <a:rPr lang="en-US" sz="1600" dirty="0">
                <a:latin typeface="Consolas" panose="020B0609020204030204" pitchFamily="49" charset="0"/>
              </a:rPr>
              <a:t>                          src2=img2, beta=0.3, gamma=0)</a:t>
            </a:r>
          </a:p>
          <a:p>
            <a:r>
              <a:rPr lang="en-US" sz="1600" dirty="0" err="1">
                <a:latin typeface="Consolas" panose="020B0609020204030204" pitchFamily="49" charset="0"/>
              </a:rPr>
              <a:t>plt.figure</a:t>
            </a:r>
            <a:r>
              <a:rPr lang="en-US" sz="1600" dirty="0">
                <a:latin typeface="Consolas" panose="020B0609020204030204" pitchFamily="49" charset="0"/>
              </a:rPr>
              <a:t>(</a:t>
            </a:r>
            <a:r>
              <a:rPr lang="en-US" sz="1600" dirty="0" err="1">
                <a:latin typeface="Consolas" panose="020B0609020204030204" pitchFamily="49" charset="0"/>
              </a:rPr>
              <a:t>figsize</a:t>
            </a:r>
            <a:r>
              <a:rPr lang="en-US" sz="1600" dirty="0">
                <a:latin typeface="Consolas" panose="020B0609020204030204" pitchFamily="49" charset="0"/>
              </a:rPr>
              <a:t>=(8,8))</a:t>
            </a:r>
          </a:p>
          <a:p>
            <a:r>
              <a:rPr lang="en-US" sz="1600" dirty="0" err="1">
                <a:latin typeface="Consolas" panose="020B0609020204030204" pitchFamily="49" charset="0"/>
              </a:rPr>
              <a:t>plt.imshow</a:t>
            </a:r>
            <a:r>
              <a:rPr lang="en-US" sz="1600" dirty="0">
                <a:latin typeface="Consolas" panose="020B0609020204030204" pitchFamily="49" charset="0"/>
              </a:rPr>
              <a:t>(blended)</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3A0CABC-A604-3546-711D-416B03868FDD}"/>
                  </a:ext>
                </a:extLst>
              </p:cNvPr>
              <p:cNvSpPr txBox="1"/>
              <p:nvPr/>
            </p:nvSpPr>
            <p:spPr>
              <a:xfrm>
                <a:off x="7753996" y="1152000"/>
                <a:ext cx="106048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HK" i="1" dirty="0" smtClean="0">
                          <a:latin typeface="Cambria Math" panose="02040503050406030204" pitchFamily="18" charset="0"/>
                        </a:rPr>
                        <m:t>𝛼</m:t>
                      </m:r>
                      <m:r>
                        <a:rPr lang="en-HK" i="0" dirty="0">
                          <a:latin typeface="Cambria Math" panose="02040503050406030204" pitchFamily="18" charset="0"/>
                        </a:rPr>
                        <m:t>:0→1</m:t>
                      </m:r>
                    </m:oMath>
                  </m:oMathPara>
                </a14:m>
                <a:endParaRPr lang="en-HK" dirty="0"/>
              </a:p>
            </p:txBody>
          </p:sp>
        </mc:Choice>
        <mc:Fallback>
          <p:sp>
            <p:nvSpPr>
              <p:cNvPr id="8" name="TextBox 7">
                <a:extLst>
                  <a:ext uri="{FF2B5EF4-FFF2-40B4-BE49-F238E27FC236}">
                    <a16:creationId xmlns:a16="http://schemas.microsoft.com/office/drawing/2014/main" id="{D3A0CABC-A604-3546-711D-416B03868FDD}"/>
                  </a:ext>
                </a:extLst>
              </p:cNvPr>
              <p:cNvSpPr txBox="1">
                <a:spLocks noRot="1" noChangeAspect="1" noMove="1" noResize="1" noEditPoints="1" noAdjustHandles="1" noChangeArrowheads="1" noChangeShapeType="1" noTextEdit="1"/>
              </p:cNvSpPr>
              <p:nvPr/>
            </p:nvSpPr>
            <p:spPr>
              <a:xfrm>
                <a:off x="7753996" y="1152000"/>
                <a:ext cx="1060482" cy="369332"/>
              </a:xfrm>
              <a:prstGeom prst="rect">
                <a:avLst/>
              </a:prstGeom>
              <a:blipFill>
                <a:blip r:embed="rId3"/>
                <a:stretch>
                  <a:fillRect/>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D51D75D-228A-27E3-4F2A-E08DCB5E94D5}"/>
                  </a:ext>
                </a:extLst>
              </p:cNvPr>
              <p:cNvSpPr txBox="1"/>
              <p:nvPr/>
            </p:nvSpPr>
            <p:spPr>
              <a:xfrm>
                <a:off x="4395891" y="1198166"/>
                <a:ext cx="299325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HK" i="1" smtClean="0">
                          <a:latin typeface="Cambria Math" panose="02040503050406030204" pitchFamily="18" charset="0"/>
                        </a:rPr>
                        <m:t>𝑔</m:t>
                      </m:r>
                      <m:d>
                        <m:dPr>
                          <m:ctrlPr>
                            <a:rPr lang="en-HK" i="1" smtClean="0">
                              <a:solidFill>
                                <a:srgbClr val="836967"/>
                              </a:solidFill>
                              <a:latin typeface="Cambria Math" panose="02040503050406030204" pitchFamily="18" charset="0"/>
                            </a:rPr>
                          </m:ctrlPr>
                        </m:dPr>
                        <m:e>
                          <m:r>
                            <a:rPr lang="en-HK" i="1" smtClean="0">
                              <a:latin typeface="Cambria Math" panose="02040503050406030204" pitchFamily="18" charset="0"/>
                            </a:rPr>
                            <m:t>𝑥</m:t>
                          </m:r>
                        </m:e>
                      </m:d>
                      <m:r>
                        <a:rPr lang="en-HK" i="1" smtClean="0">
                          <a:latin typeface="Cambria Math" panose="02040503050406030204" pitchFamily="18" charset="0"/>
                        </a:rPr>
                        <m:t>=</m:t>
                      </m:r>
                      <m:d>
                        <m:dPr>
                          <m:ctrlPr>
                            <a:rPr lang="en-HK" i="1" smtClean="0">
                              <a:solidFill>
                                <a:srgbClr val="836967"/>
                              </a:solidFill>
                              <a:latin typeface="Cambria Math" panose="02040503050406030204" pitchFamily="18" charset="0"/>
                            </a:rPr>
                          </m:ctrlPr>
                        </m:dPr>
                        <m:e>
                          <m:r>
                            <a:rPr lang="en-HK" i="1" smtClean="0">
                              <a:latin typeface="Cambria Math" panose="02040503050406030204" pitchFamily="18" charset="0"/>
                            </a:rPr>
                            <m:t>1−</m:t>
                          </m:r>
                          <m:r>
                            <m:rPr>
                              <m:sty m:val="p"/>
                            </m:rPr>
                            <a:rPr lang="el-GR" i="1" smtClean="0">
                              <a:latin typeface="Cambria Math" panose="02040503050406030204" pitchFamily="18" charset="0"/>
                            </a:rPr>
                            <m:t>α</m:t>
                          </m:r>
                        </m:e>
                      </m:d>
                      <m:sSub>
                        <m:sSubPr>
                          <m:ctrlPr>
                            <a:rPr lang="en-HK" i="1" smtClean="0">
                              <a:solidFill>
                                <a:srgbClr val="836967"/>
                              </a:solidFill>
                              <a:latin typeface="Cambria Math" panose="02040503050406030204" pitchFamily="18" charset="0"/>
                            </a:rPr>
                          </m:ctrlPr>
                        </m:sSubPr>
                        <m:e>
                          <m:r>
                            <a:rPr lang="en-HK" i="1" smtClean="0">
                              <a:latin typeface="Cambria Math" panose="02040503050406030204" pitchFamily="18" charset="0"/>
                            </a:rPr>
                            <m:t>𝑓</m:t>
                          </m:r>
                        </m:e>
                        <m:sub>
                          <m:r>
                            <a:rPr lang="en-HK"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l-GR" b="0" i="1" smtClean="0">
                          <a:latin typeface="Cambria Math" panose="02040503050406030204" pitchFamily="18" charset="0"/>
                        </a:rPr>
                        <m:t>α</m:t>
                      </m:r>
                      <m:sSub>
                        <m:sSubPr>
                          <m:ctrlPr>
                            <a:rPr lang="en-HK" i="1" smtClean="0">
                              <a:solidFill>
                                <a:srgbClr val="836967"/>
                              </a:solidFill>
                              <a:latin typeface="Cambria Math" panose="02040503050406030204" pitchFamily="18" charset="0"/>
                            </a:rPr>
                          </m:ctrlPr>
                        </m:sSubPr>
                        <m:e>
                          <m:r>
                            <a:rPr lang="en-HK" i="1" smtClean="0">
                              <a:latin typeface="Cambria Math" panose="02040503050406030204" pitchFamily="18" charset="0"/>
                            </a:rPr>
                            <m:t>𝑓</m:t>
                          </m:r>
                        </m:e>
                        <m:sub>
                          <m:r>
                            <a:rPr lang="en-HK" i="1" smtClean="0">
                              <a:latin typeface="Cambria Math" panose="02040503050406030204" pitchFamily="18" charset="0"/>
                            </a:rPr>
                            <m:t>1</m:t>
                          </m:r>
                        </m:sub>
                      </m:sSub>
                      <m:d>
                        <m:dPr>
                          <m:ctrlPr>
                            <a:rPr lang="en-HK" i="1" smtClean="0">
                              <a:solidFill>
                                <a:srgbClr val="836967"/>
                              </a:solidFill>
                              <a:latin typeface="Cambria Math" panose="02040503050406030204" pitchFamily="18" charset="0"/>
                            </a:rPr>
                          </m:ctrlPr>
                        </m:dPr>
                        <m:e>
                          <m:r>
                            <a:rPr lang="en-HK" i="1" smtClean="0">
                              <a:latin typeface="Cambria Math" panose="02040503050406030204" pitchFamily="18" charset="0"/>
                            </a:rPr>
                            <m:t>𝑥</m:t>
                          </m:r>
                        </m:e>
                      </m:d>
                    </m:oMath>
                  </m:oMathPara>
                </a14:m>
                <a:endParaRPr lang="en-HK" dirty="0"/>
              </a:p>
            </p:txBody>
          </p:sp>
        </mc:Choice>
        <mc:Fallback>
          <p:sp>
            <p:nvSpPr>
              <p:cNvPr id="10" name="TextBox 9">
                <a:extLst>
                  <a:ext uri="{FF2B5EF4-FFF2-40B4-BE49-F238E27FC236}">
                    <a16:creationId xmlns:a16="http://schemas.microsoft.com/office/drawing/2014/main" id="{2D51D75D-228A-27E3-4F2A-E08DCB5E94D5}"/>
                  </a:ext>
                </a:extLst>
              </p:cNvPr>
              <p:cNvSpPr txBox="1">
                <a:spLocks noRot="1" noChangeAspect="1" noMove="1" noResize="1" noEditPoints="1" noAdjustHandles="1" noChangeArrowheads="1" noChangeShapeType="1" noTextEdit="1"/>
              </p:cNvSpPr>
              <p:nvPr/>
            </p:nvSpPr>
            <p:spPr>
              <a:xfrm>
                <a:off x="4395891" y="1198166"/>
                <a:ext cx="2993255" cy="276999"/>
              </a:xfrm>
              <a:prstGeom prst="rect">
                <a:avLst/>
              </a:prstGeom>
              <a:blipFill>
                <a:blip r:embed="rId4"/>
                <a:stretch>
                  <a:fillRect l="-1426" t="-4444" b="-35556"/>
                </a:stretch>
              </a:blipFill>
            </p:spPr>
            <p:txBody>
              <a:bodyPr/>
              <a:lstStyle/>
              <a:p>
                <a:r>
                  <a:rPr lang="en-HK">
                    <a:noFill/>
                  </a:rPr>
                  <a:t> </a:t>
                </a:r>
              </a:p>
            </p:txBody>
          </p:sp>
        </mc:Fallback>
      </mc:AlternateContent>
    </p:spTree>
    <p:extLst>
      <p:ext uri="{BB962C8B-B14F-4D97-AF65-F5344CB8AC3E}">
        <p14:creationId xmlns:p14="http://schemas.microsoft.com/office/powerpoint/2010/main" val="3961739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(6)</a:t>
            </a:r>
          </a:p>
        </p:txBody>
      </p:sp>
      <p:sp>
        <p:nvSpPr>
          <p:cNvPr id="15" name="Content Placeholder 14"/>
          <p:cNvSpPr>
            <a:spLocks noGrp="1"/>
          </p:cNvSpPr>
          <p:nvPr>
            <p:ph idx="1"/>
          </p:nvPr>
        </p:nvSpPr>
        <p:spPr>
          <a:xfrm>
            <a:off x="6251755" y="956104"/>
            <a:ext cx="3141665" cy="1279110"/>
          </a:xfrm>
        </p:spPr>
        <p:txBody>
          <a:bodyPr>
            <a:noAutofit/>
          </a:bodyPr>
          <a:lstStyle/>
          <a:p>
            <a:pPr marL="0" indent="0">
              <a:buNone/>
            </a:pPr>
            <a:r>
              <a:rPr lang="en-US" sz="2200" b="1" i="1" dirty="0">
                <a:solidFill>
                  <a:srgbClr val="C00000"/>
                </a:solidFill>
              </a:rPr>
              <a:t>Blend Images</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25</a:t>
            </a:fld>
            <a:endParaRPr lang="en-US" dirty="0"/>
          </a:p>
        </p:txBody>
      </p:sp>
      <p:pic>
        <p:nvPicPr>
          <p:cNvPr id="8" name="Picture 7" descr="A sunset over water&#10;&#10;Description automatically generated with medium confidence">
            <a:extLst>
              <a:ext uri="{FF2B5EF4-FFF2-40B4-BE49-F238E27FC236}">
                <a16:creationId xmlns:a16="http://schemas.microsoft.com/office/drawing/2014/main" id="{6D5EED57-513C-16B1-AD6A-3F015B69F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38" y="3163336"/>
            <a:ext cx="2888776" cy="1608247"/>
          </a:xfrm>
          <a:prstGeom prst="rect">
            <a:avLst/>
          </a:prstGeom>
        </p:spPr>
      </p:pic>
      <p:pic>
        <p:nvPicPr>
          <p:cNvPr id="11" name="Picture 10" descr="A jet flying in the sky&#10;&#10;Description automatically generated">
            <a:extLst>
              <a:ext uri="{FF2B5EF4-FFF2-40B4-BE49-F238E27FC236}">
                <a16:creationId xmlns:a16="http://schemas.microsoft.com/office/drawing/2014/main" id="{0EA2D354-0FC7-ABD7-56C4-C7E6396B57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49" y="963553"/>
            <a:ext cx="3447897" cy="1608247"/>
          </a:xfrm>
          <a:prstGeom prst="rect">
            <a:avLst/>
          </a:prstGeom>
        </p:spPr>
      </p:pic>
      <p:pic>
        <p:nvPicPr>
          <p:cNvPr id="13" name="Picture 12">
            <a:extLst>
              <a:ext uri="{FF2B5EF4-FFF2-40B4-BE49-F238E27FC236}">
                <a16:creationId xmlns:a16="http://schemas.microsoft.com/office/drawing/2014/main" id="{67C72CDC-3B5B-1342-B3BA-020619724895}"/>
              </a:ext>
            </a:extLst>
          </p:cNvPr>
          <p:cNvPicPr>
            <a:picLocks noChangeAspect="1"/>
          </p:cNvPicPr>
          <p:nvPr/>
        </p:nvPicPr>
        <p:blipFill>
          <a:blip r:embed="rId5"/>
          <a:stretch>
            <a:fillRect/>
          </a:stretch>
        </p:blipFill>
        <p:spPr>
          <a:xfrm>
            <a:off x="5364709" y="1350110"/>
            <a:ext cx="3350605" cy="2954297"/>
          </a:xfrm>
          <a:prstGeom prst="rect">
            <a:avLst/>
          </a:prstGeom>
        </p:spPr>
      </p:pic>
      <p:cxnSp>
        <p:nvCxnSpPr>
          <p:cNvPr id="16" name="Straight Arrow Connector 15">
            <a:extLst>
              <a:ext uri="{FF2B5EF4-FFF2-40B4-BE49-F238E27FC236}">
                <a16:creationId xmlns:a16="http://schemas.microsoft.com/office/drawing/2014/main" id="{04CA4996-FC8E-875C-9F9C-C06C60718391}"/>
              </a:ext>
            </a:extLst>
          </p:cNvPr>
          <p:cNvCxnSpPr>
            <a:stCxn id="11" idx="3"/>
          </p:cNvCxnSpPr>
          <p:nvPr/>
        </p:nvCxnSpPr>
        <p:spPr>
          <a:xfrm>
            <a:off x="3952846" y="1767677"/>
            <a:ext cx="1229974" cy="80407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A2C81524-4940-9033-53E3-C20DFEBEA66A}"/>
              </a:ext>
            </a:extLst>
          </p:cNvPr>
          <p:cNvCxnSpPr>
            <a:cxnSpLocks/>
            <a:stCxn id="8" idx="3"/>
          </p:cNvCxnSpPr>
          <p:nvPr/>
        </p:nvCxnSpPr>
        <p:spPr>
          <a:xfrm flipV="1">
            <a:off x="3627014" y="2946229"/>
            <a:ext cx="1555806" cy="102123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514B122-ABEA-520A-D0F7-1E8FD8CEBC7A}"/>
                  </a:ext>
                </a:extLst>
              </p:cNvPr>
              <p:cNvSpPr txBox="1"/>
              <p:nvPr/>
            </p:nvSpPr>
            <p:spPr>
              <a:xfrm>
                <a:off x="4346562" y="1734839"/>
                <a:ext cx="25083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HK" i="1" smtClean="0">
                              <a:solidFill>
                                <a:srgbClr val="836967"/>
                              </a:solidFill>
                              <a:latin typeface="Cambria Math" panose="02040503050406030204" pitchFamily="18" charset="0"/>
                            </a:rPr>
                          </m:ctrlPr>
                        </m:sSubPr>
                        <m:e>
                          <m:r>
                            <a:rPr lang="en-HK" i="1" smtClean="0">
                              <a:latin typeface="Cambria Math" panose="02040503050406030204" pitchFamily="18" charset="0"/>
                            </a:rPr>
                            <m:t>𝑓</m:t>
                          </m:r>
                        </m:e>
                        <m:sub>
                          <m:r>
                            <a:rPr lang="en-HK" i="1" smtClean="0">
                              <a:latin typeface="Cambria Math" panose="02040503050406030204" pitchFamily="18" charset="0"/>
                            </a:rPr>
                            <m:t>0</m:t>
                          </m:r>
                        </m:sub>
                      </m:sSub>
                    </m:oMath>
                  </m:oMathPara>
                </a14:m>
                <a:endParaRPr lang="en-HK" dirty="0"/>
              </a:p>
            </p:txBody>
          </p:sp>
        </mc:Choice>
        <mc:Fallback>
          <p:sp>
            <p:nvSpPr>
              <p:cNvPr id="21" name="TextBox 20">
                <a:extLst>
                  <a:ext uri="{FF2B5EF4-FFF2-40B4-BE49-F238E27FC236}">
                    <a16:creationId xmlns:a16="http://schemas.microsoft.com/office/drawing/2014/main" id="{F514B122-ABEA-520A-D0F7-1E8FD8CEBC7A}"/>
                  </a:ext>
                </a:extLst>
              </p:cNvPr>
              <p:cNvSpPr txBox="1">
                <a:spLocks noRot="1" noChangeAspect="1" noMove="1" noResize="1" noEditPoints="1" noAdjustHandles="1" noChangeArrowheads="1" noChangeShapeType="1" noTextEdit="1"/>
              </p:cNvSpPr>
              <p:nvPr/>
            </p:nvSpPr>
            <p:spPr>
              <a:xfrm>
                <a:off x="4346562" y="1734839"/>
                <a:ext cx="250838" cy="276999"/>
              </a:xfrm>
              <a:prstGeom prst="rect">
                <a:avLst/>
              </a:prstGeom>
              <a:blipFill>
                <a:blip r:embed="rId6"/>
                <a:stretch>
                  <a:fillRect l="-34146" t="-4444" r="-9756" b="-35556"/>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E423DB1-1259-9D73-C571-C9BF04E08538}"/>
                  </a:ext>
                </a:extLst>
              </p:cNvPr>
              <p:cNvSpPr txBox="1"/>
              <p:nvPr/>
            </p:nvSpPr>
            <p:spPr>
              <a:xfrm>
                <a:off x="4185583" y="3089834"/>
                <a:ext cx="24551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HK" i="1" smtClean="0">
                              <a:solidFill>
                                <a:srgbClr val="836967"/>
                              </a:solidFill>
                              <a:latin typeface="Cambria Math" panose="02040503050406030204" pitchFamily="18" charset="0"/>
                            </a:rPr>
                          </m:ctrlPr>
                        </m:sSubPr>
                        <m:e>
                          <m:r>
                            <a:rPr lang="en-HK"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HK" dirty="0"/>
              </a:p>
            </p:txBody>
          </p:sp>
        </mc:Choice>
        <mc:Fallback>
          <p:sp>
            <p:nvSpPr>
              <p:cNvPr id="22" name="TextBox 21">
                <a:extLst>
                  <a:ext uri="{FF2B5EF4-FFF2-40B4-BE49-F238E27FC236}">
                    <a16:creationId xmlns:a16="http://schemas.microsoft.com/office/drawing/2014/main" id="{6E423DB1-1259-9D73-C571-C9BF04E08538}"/>
                  </a:ext>
                </a:extLst>
              </p:cNvPr>
              <p:cNvSpPr txBox="1">
                <a:spLocks noRot="1" noChangeAspect="1" noMove="1" noResize="1" noEditPoints="1" noAdjustHandles="1" noChangeArrowheads="1" noChangeShapeType="1" noTextEdit="1"/>
              </p:cNvSpPr>
              <p:nvPr/>
            </p:nvSpPr>
            <p:spPr>
              <a:xfrm>
                <a:off x="4185583" y="3089834"/>
                <a:ext cx="245516" cy="276999"/>
              </a:xfrm>
              <a:prstGeom prst="rect">
                <a:avLst/>
              </a:prstGeom>
              <a:blipFill>
                <a:blip r:embed="rId7"/>
                <a:stretch>
                  <a:fillRect l="-35000" t="-2222" r="-7500" b="-35556"/>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1CE99A9-5135-B783-25CF-CA9E15E40C6E}"/>
                  </a:ext>
                </a:extLst>
              </p:cNvPr>
              <p:cNvSpPr txBox="1"/>
              <p:nvPr/>
            </p:nvSpPr>
            <p:spPr>
              <a:xfrm>
                <a:off x="7122751" y="4304407"/>
                <a:ext cx="1979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en-HK" dirty="0"/>
              </a:p>
            </p:txBody>
          </p:sp>
        </mc:Choice>
        <mc:Fallback>
          <p:sp>
            <p:nvSpPr>
              <p:cNvPr id="23" name="TextBox 22">
                <a:extLst>
                  <a:ext uri="{FF2B5EF4-FFF2-40B4-BE49-F238E27FC236}">
                    <a16:creationId xmlns:a16="http://schemas.microsoft.com/office/drawing/2014/main" id="{61CE99A9-5135-B783-25CF-CA9E15E40C6E}"/>
                  </a:ext>
                </a:extLst>
              </p:cNvPr>
              <p:cNvSpPr txBox="1">
                <a:spLocks noRot="1" noChangeAspect="1" noMove="1" noResize="1" noEditPoints="1" noAdjustHandles="1" noChangeArrowheads="1" noChangeShapeType="1" noTextEdit="1"/>
              </p:cNvSpPr>
              <p:nvPr/>
            </p:nvSpPr>
            <p:spPr>
              <a:xfrm>
                <a:off x="7122751" y="4304407"/>
                <a:ext cx="197939" cy="276999"/>
              </a:xfrm>
              <a:prstGeom prst="rect">
                <a:avLst/>
              </a:prstGeom>
              <a:blipFill>
                <a:blip r:embed="rId8"/>
                <a:stretch>
                  <a:fillRect l="-30303" r="-24242" b="-23913"/>
                </a:stretch>
              </a:blipFill>
            </p:spPr>
            <p:txBody>
              <a:bodyPr/>
              <a:lstStyle/>
              <a:p>
                <a:r>
                  <a:rPr lang="en-HK">
                    <a:noFill/>
                  </a:rPr>
                  <a:t> </a:t>
                </a:r>
              </a:p>
            </p:txBody>
          </p:sp>
        </mc:Fallback>
      </mc:AlternateContent>
    </p:spTree>
    <p:extLst>
      <p:ext uri="{BB962C8B-B14F-4D97-AF65-F5344CB8AC3E}">
        <p14:creationId xmlns:p14="http://schemas.microsoft.com/office/powerpoint/2010/main" val="640182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(7)</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Edge Detection</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26</a:t>
            </a:fld>
            <a:endParaRPr lang="en-US" dirty="0"/>
          </a:p>
        </p:txBody>
      </p:sp>
      <p:sp>
        <p:nvSpPr>
          <p:cNvPr id="9" name="TextBox 8"/>
          <p:cNvSpPr txBox="1"/>
          <p:nvPr/>
        </p:nvSpPr>
        <p:spPr>
          <a:xfrm>
            <a:off x="2445182" y="1655520"/>
            <a:ext cx="6297562" cy="2554545"/>
          </a:xfrm>
          <a:prstGeom prst="rect">
            <a:avLst/>
          </a:prstGeom>
          <a:noFill/>
          <a:ln w="19050">
            <a:solidFill>
              <a:srgbClr val="7030A0"/>
            </a:solidFill>
          </a:ln>
        </p:spPr>
        <p:txBody>
          <a:bodyPr wrap="square" rtlCol="0">
            <a:spAutoFit/>
          </a:bodyPr>
          <a:lstStyle/>
          <a:p>
            <a:r>
              <a:rPr lang="en-US" sz="1600" dirty="0">
                <a:latin typeface="Consolas" panose="020B0609020204030204" pitchFamily="49" charset="0"/>
              </a:rPr>
              <a:t>import </a:t>
            </a:r>
            <a:r>
              <a:rPr lang="en-US" sz="1600" dirty="0" err="1">
                <a:latin typeface="Consolas" panose="020B0609020204030204" pitchFamily="49" charset="0"/>
              </a:rPr>
              <a:t>numpy</a:t>
            </a:r>
            <a:r>
              <a:rPr lang="en-US" sz="1600" dirty="0">
                <a:latin typeface="Consolas" panose="020B0609020204030204" pitchFamily="49" charset="0"/>
              </a:rPr>
              <a:t> as np</a:t>
            </a:r>
          </a:p>
          <a:p>
            <a:r>
              <a:rPr lang="en-US" sz="1600" dirty="0">
                <a:latin typeface="Consolas" panose="020B0609020204030204" pitchFamily="49" charset="0"/>
              </a:rPr>
              <a:t>import cv2</a:t>
            </a:r>
          </a:p>
          <a:p>
            <a:r>
              <a:rPr lang="en-US" sz="1600" dirty="0">
                <a:latin typeface="Consolas" panose="020B0609020204030204" pitchFamily="49" charset="0"/>
              </a:rPr>
              <a:t>import </a:t>
            </a:r>
            <a:r>
              <a:rPr lang="en-US" sz="1600" dirty="0" err="1">
                <a:latin typeface="Consolas" panose="020B0609020204030204" pitchFamily="49" charset="0"/>
              </a:rPr>
              <a:t>matplotlib.pyplot</a:t>
            </a:r>
            <a:r>
              <a:rPr lang="en-US" sz="1600" dirty="0">
                <a:latin typeface="Consolas" panose="020B0609020204030204" pitchFamily="49" charset="0"/>
              </a:rPr>
              <a:t> as </a:t>
            </a:r>
            <a:r>
              <a:rPr lang="en-US" sz="1600" dirty="0" err="1">
                <a:latin typeface="Consolas" panose="020B0609020204030204" pitchFamily="49" charset="0"/>
              </a:rPr>
              <a:t>plt</a:t>
            </a:r>
            <a:endParaRPr lang="en-US" sz="1600" dirty="0">
              <a:latin typeface="Consolas" panose="020B0609020204030204" pitchFamily="49" charset="0"/>
            </a:endParaRPr>
          </a:p>
          <a:p>
            <a:r>
              <a:rPr lang="en-US" sz="1600" dirty="0">
                <a:latin typeface="Consolas" panose="020B0609020204030204" pitchFamily="49" charset="0"/>
              </a:rPr>
              <a:t>%</a:t>
            </a:r>
            <a:r>
              <a:rPr lang="en-US" sz="1600" dirty="0" err="1">
                <a:latin typeface="Consolas" panose="020B0609020204030204" pitchFamily="49" charset="0"/>
              </a:rPr>
              <a:t>matplotlib</a:t>
            </a:r>
            <a:r>
              <a:rPr lang="en-US" sz="1600" dirty="0">
                <a:latin typeface="Consolas" panose="020B0609020204030204" pitchFamily="49" charset="0"/>
              </a:rPr>
              <a:t> inline</a:t>
            </a:r>
          </a:p>
          <a:p>
            <a:endParaRPr lang="en-US" sz="1600" dirty="0">
              <a:latin typeface="Consolas" panose="020B0609020204030204" pitchFamily="49" charset="0"/>
            </a:endParaRPr>
          </a:p>
          <a:p>
            <a:r>
              <a:rPr lang="en-US" sz="1600" dirty="0" err="1">
                <a:latin typeface="Consolas" panose="020B0609020204030204" pitchFamily="49" charset="0"/>
              </a:rPr>
              <a:t>def</a:t>
            </a:r>
            <a:r>
              <a:rPr lang="en-US" sz="1600" dirty="0">
                <a:latin typeface="Consolas" panose="020B0609020204030204" pitchFamily="49" charset="0"/>
              </a:rPr>
              <a:t> </a:t>
            </a:r>
            <a:r>
              <a:rPr lang="en-US" sz="1600" dirty="0" err="1">
                <a:latin typeface="Consolas" panose="020B0609020204030204" pitchFamily="49" charset="0"/>
              </a:rPr>
              <a:t>display_img</a:t>
            </a:r>
            <a:r>
              <a:rPr lang="en-US" sz="1600" dirty="0">
                <a:latin typeface="Consolas" panose="020B0609020204030204" pitchFamily="49" charset="0"/>
              </a:rPr>
              <a:t>(</a:t>
            </a:r>
            <a:r>
              <a:rPr lang="en-US" sz="1600" dirty="0" err="1">
                <a:latin typeface="Consolas" panose="020B0609020204030204" pitchFamily="49" charset="0"/>
              </a:rPr>
              <a:t>img</a:t>
            </a:r>
            <a:r>
              <a:rPr lang="en-US" sz="1600" dirty="0">
                <a:latin typeface="Consolas" panose="020B0609020204030204" pitchFamily="49" charset="0"/>
              </a:rPr>
              <a:t>):</a:t>
            </a:r>
          </a:p>
          <a:p>
            <a:r>
              <a:rPr lang="en-US" sz="1600" dirty="0">
                <a:latin typeface="Consolas" panose="020B0609020204030204" pitchFamily="49" charset="0"/>
              </a:rPr>
              <a:t>    fig = </a:t>
            </a:r>
            <a:r>
              <a:rPr lang="en-US" sz="1600" dirty="0" err="1">
                <a:latin typeface="Consolas" panose="020B0609020204030204" pitchFamily="49" charset="0"/>
              </a:rPr>
              <a:t>plt.figure</a:t>
            </a:r>
            <a:r>
              <a:rPr lang="en-US" sz="1600" dirty="0">
                <a:latin typeface="Consolas" panose="020B0609020204030204" pitchFamily="49" charset="0"/>
              </a:rPr>
              <a:t>(</a:t>
            </a:r>
            <a:r>
              <a:rPr lang="en-US" sz="1600" dirty="0" err="1">
                <a:latin typeface="Consolas" panose="020B0609020204030204" pitchFamily="49" charset="0"/>
              </a:rPr>
              <a:t>figsize</a:t>
            </a:r>
            <a:r>
              <a:rPr lang="en-US" sz="1600" dirty="0">
                <a:latin typeface="Consolas" panose="020B0609020204030204" pitchFamily="49" charset="0"/>
              </a:rPr>
              <a:t>=(8,6))</a:t>
            </a:r>
          </a:p>
          <a:p>
            <a:r>
              <a:rPr lang="en-US" sz="1600" dirty="0">
                <a:latin typeface="Consolas" panose="020B0609020204030204" pitchFamily="49" charset="0"/>
              </a:rPr>
              <a:t>    ax = </a:t>
            </a:r>
            <a:r>
              <a:rPr lang="en-US" sz="1600" dirty="0" err="1">
                <a:latin typeface="Consolas" panose="020B0609020204030204" pitchFamily="49" charset="0"/>
              </a:rPr>
              <a:t>fig.add_subplot</a:t>
            </a:r>
            <a:r>
              <a:rPr lang="en-US" sz="1600" dirty="0">
                <a:latin typeface="Consolas" panose="020B0609020204030204" pitchFamily="49" charset="0"/>
              </a:rPr>
              <a:t>(111)</a:t>
            </a:r>
          </a:p>
          <a:p>
            <a:r>
              <a:rPr lang="en-US" sz="1600" dirty="0">
                <a:latin typeface="Consolas" panose="020B0609020204030204" pitchFamily="49" charset="0"/>
              </a:rPr>
              <a:t>    </a:t>
            </a:r>
            <a:r>
              <a:rPr lang="en-US" sz="1600" dirty="0" err="1">
                <a:latin typeface="Consolas" panose="020B0609020204030204" pitchFamily="49" charset="0"/>
              </a:rPr>
              <a:t>ax.imshow</a:t>
            </a:r>
            <a:r>
              <a:rPr lang="en-US" sz="1600" dirty="0">
                <a:latin typeface="Consolas" panose="020B0609020204030204" pitchFamily="49" charset="0"/>
              </a:rPr>
              <a:t>(</a:t>
            </a:r>
            <a:r>
              <a:rPr lang="en-US" sz="1600" dirty="0" err="1">
                <a:latin typeface="Consolas" panose="020B0609020204030204" pitchFamily="49" charset="0"/>
              </a:rPr>
              <a:t>img,cmap</a:t>
            </a:r>
            <a:r>
              <a:rPr lang="en-US" sz="1600" dirty="0">
                <a:latin typeface="Consolas" panose="020B0609020204030204" pitchFamily="49" charset="0"/>
              </a:rPr>
              <a:t>='gray')</a:t>
            </a:r>
          </a:p>
          <a:p>
            <a:endParaRPr lang="en-US" sz="1600" dirty="0">
              <a:latin typeface="Consolas" panose="020B0609020204030204" pitchFamily="49" charset="0"/>
            </a:endParaRPr>
          </a:p>
        </p:txBody>
      </p:sp>
    </p:spTree>
    <p:extLst>
      <p:ext uri="{BB962C8B-B14F-4D97-AF65-F5344CB8AC3E}">
        <p14:creationId xmlns:p14="http://schemas.microsoft.com/office/powerpoint/2010/main" val="3117211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(8)</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Edge Detection (2)</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27</a:t>
            </a:fld>
            <a:endParaRPr lang="en-US" dirty="0"/>
          </a:p>
        </p:txBody>
      </p:sp>
      <p:sp>
        <p:nvSpPr>
          <p:cNvPr id="9" name="TextBox 8"/>
          <p:cNvSpPr txBox="1"/>
          <p:nvPr/>
        </p:nvSpPr>
        <p:spPr>
          <a:xfrm>
            <a:off x="2445182" y="1655520"/>
            <a:ext cx="6297562" cy="2062103"/>
          </a:xfrm>
          <a:prstGeom prst="rect">
            <a:avLst/>
          </a:prstGeom>
          <a:noFill/>
          <a:ln w="19050">
            <a:solidFill>
              <a:srgbClr val="7030A0"/>
            </a:solidFill>
          </a:ln>
        </p:spPr>
        <p:txBody>
          <a:bodyPr wrap="square" rtlCol="0">
            <a:spAutoFit/>
          </a:bodyPr>
          <a:lstStyle/>
          <a:p>
            <a:r>
              <a:rPr lang="en-US" sz="1600" dirty="0">
                <a:latin typeface="Consolas" panose="020B0609020204030204" pitchFamily="49" charset="0"/>
              </a:rPr>
              <a:t># read the image</a:t>
            </a:r>
          </a:p>
          <a:p>
            <a:r>
              <a:rPr lang="en-US" sz="1600" dirty="0">
                <a:latin typeface="Consolas" panose="020B0609020204030204" pitchFamily="49" charset="0"/>
              </a:rPr>
              <a:t>image = cv2.imread('images/puppy2.jpg')</a:t>
            </a:r>
          </a:p>
          <a:p>
            <a:endParaRPr lang="en-US" sz="1600" dirty="0">
              <a:latin typeface="Consolas" panose="020B0609020204030204" pitchFamily="49" charset="0"/>
            </a:endParaRPr>
          </a:p>
          <a:p>
            <a:r>
              <a:rPr lang="en-US" sz="1600" dirty="0">
                <a:latin typeface="Consolas" panose="020B0609020204030204" pitchFamily="49" charset="0"/>
              </a:rPr>
              <a:t># calculate the edges using Canny edge algorithm</a:t>
            </a:r>
          </a:p>
          <a:p>
            <a:r>
              <a:rPr lang="en-US" sz="1600" dirty="0">
                <a:latin typeface="Consolas" panose="020B0609020204030204" pitchFamily="49" charset="0"/>
              </a:rPr>
              <a:t>edges = cv2.Canny(image,100,200)</a:t>
            </a:r>
          </a:p>
          <a:p>
            <a:endParaRPr lang="en-US" sz="1600" dirty="0">
              <a:latin typeface="Consolas" panose="020B0609020204030204" pitchFamily="49" charset="0"/>
            </a:endParaRPr>
          </a:p>
          <a:p>
            <a:r>
              <a:rPr lang="en-US" sz="1600" dirty="0">
                <a:latin typeface="Consolas" panose="020B0609020204030204" pitchFamily="49" charset="0"/>
              </a:rPr>
              <a:t># plot the edges</a:t>
            </a:r>
          </a:p>
          <a:p>
            <a:r>
              <a:rPr lang="en-US" sz="1600" dirty="0" err="1">
                <a:latin typeface="Consolas" panose="020B0609020204030204" pitchFamily="49" charset="0"/>
              </a:rPr>
              <a:t>display_img</a:t>
            </a:r>
            <a:r>
              <a:rPr lang="en-US" sz="1600" dirty="0">
                <a:latin typeface="Consolas" panose="020B0609020204030204" pitchFamily="49" charset="0"/>
              </a:rPr>
              <a:t>(edges)</a:t>
            </a:r>
          </a:p>
        </p:txBody>
      </p:sp>
    </p:spTree>
    <p:extLst>
      <p:ext uri="{BB962C8B-B14F-4D97-AF65-F5344CB8AC3E}">
        <p14:creationId xmlns:p14="http://schemas.microsoft.com/office/powerpoint/2010/main" val="1070468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(9)</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Edge Detection (3)</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28</a:t>
            </a:fld>
            <a:endParaRPr lang="en-US" dirty="0"/>
          </a:p>
        </p:txBody>
      </p:sp>
      <p:pic>
        <p:nvPicPr>
          <p:cNvPr id="3" name="Picture 2"/>
          <p:cNvPicPr>
            <a:picLocks noChangeAspect="1"/>
          </p:cNvPicPr>
          <p:nvPr/>
        </p:nvPicPr>
        <p:blipFill>
          <a:blip r:embed="rId3"/>
          <a:stretch>
            <a:fillRect/>
          </a:stretch>
        </p:blipFill>
        <p:spPr>
          <a:xfrm>
            <a:off x="2949456" y="1506491"/>
            <a:ext cx="5172965" cy="3490294"/>
          </a:xfrm>
          <a:prstGeom prst="rect">
            <a:avLst/>
          </a:prstGeom>
        </p:spPr>
      </p:pic>
    </p:spTree>
    <p:extLst>
      <p:ext uri="{BB962C8B-B14F-4D97-AF65-F5344CB8AC3E}">
        <p14:creationId xmlns:p14="http://schemas.microsoft.com/office/powerpoint/2010/main" val="3734666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(10)</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Face Detection</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29</a:t>
            </a:fld>
            <a:endParaRPr lang="en-US" dirty="0"/>
          </a:p>
        </p:txBody>
      </p:sp>
      <p:sp>
        <p:nvSpPr>
          <p:cNvPr id="9" name="TextBox 8"/>
          <p:cNvSpPr txBox="1"/>
          <p:nvPr/>
        </p:nvSpPr>
        <p:spPr>
          <a:xfrm>
            <a:off x="2389238" y="1655520"/>
            <a:ext cx="6353506" cy="2554545"/>
          </a:xfrm>
          <a:prstGeom prst="rect">
            <a:avLst/>
          </a:prstGeom>
          <a:noFill/>
          <a:ln w="19050">
            <a:solidFill>
              <a:srgbClr val="7030A0"/>
            </a:solidFill>
          </a:ln>
        </p:spPr>
        <p:txBody>
          <a:bodyPr wrap="square" rtlCol="0">
            <a:spAutoFit/>
          </a:bodyPr>
          <a:lstStyle/>
          <a:p>
            <a:r>
              <a:rPr lang="en-US" sz="1600" dirty="0">
                <a:latin typeface="Consolas" panose="020B0609020204030204" pitchFamily="49" charset="0"/>
              </a:rPr>
              <a:t>import </a:t>
            </a:r>
            <a:r>
              <a:rPr lang="en-US" sz="1600" dirty="0" err="1">
                <a:latin typeface="Consolas" panose="020B0609020204030204" pitchFamily="49" charset="0"/>
              </a:rPr>
              <a:t>numpy</a:t>
            </a:r>
            <a:r>
              <a:rPr lang="en-US" sz="1600" dirty="0">
                <a:latin typeface="Consolas" panose="020B0609020204030204" pitchFamily="49" charset="0"/>
              </a:rPr>
              <a:t> as np</a:t>
            </a:r>
          </a:p>
          <a:p>
            <a:r>
              <a:rPr lang="en-US" sz="1600" dirty="0">
                <a:latin typeface="Consolas" panose="020B0609020204030204" pitchFamily="49" charset="0"/>
              </a:rPr>
              <a:t>import cv2 </a:t>
            </a:r>
          </a:p>
          <a:p>
            <a:r>
              <a:rPr lang="en-US" sz="1600" dirty="0">
                <a:latin typeface="Consolas" panose="020B0609020204030204" pitchFamily="49" charset="0"/>
              </a:rPr>
              <a:t>import </a:t>
            </a:r>
            <a:r>
              <a:rPr lang="en-US" sz="1600" dirty="0" err="1">
                <a:latin typeface="Consolas" panose="020B0609020204030204" pitchFamily="49" charset="0"/>
              </a:rPr>
              <a:t>matplotlib.pyplot</a:t>
            </a:r>
            <a:r>
              <a:rPr lang="en-US" sz="1600" dirty="0">
                <a:latin typeface="Consolas" panose="020B0609020204030204" pitchFamily="49" charset="0"/>
              </a:rPr>
              <a:t> as </a:t>
            </a:r>
            <a:r>
              <a:rPr lang="en-US" sz="1600" dirty="0" err="1">
                <a:latin typeface="Consolas" panose="020B0609020204030204" pitchFamily="49" charset="0"/>
              </a:rPr>
              <a:t>plt</a:t>
            </a:r>
            <a:endParaRPr lang="en-US" sz="1600" dirty="0">
              <a:latin typeface="Consolas" panose="020B0609020204030204" pitchFamily="49" charset="0"/>
            </a:endParaRPr>
          </a:p>
          <a:p>
            <a:endParaRPr lang="en-US" sz="1600" dirty="0">
              <a:latin typeface="Consolas" panose="020B0609020204030204" pitchFamily="49" charset="0"/>
            </a:endParaRPr>
          </a:p>
          <a:p>
            <a:r>
              <a:rPr lang="en-US" sz="1600" dirty="0">
                <a:latin typeface="Consolas" panose="020B0609020204030204" pitchFamily="49" charset="0"/>
              </a:rPr>
              <a:t>smile = cv2.imread</a:t>
            </a:r>
            <a:r>
              <a:rPr lang="en-US" sz="1600">
                <a:latin typeface="Consolas" panose="020B0609020204030204" pitchFamily="49" charset="0"/>
              </a:rPr>
              <a:t>('images/smile.jpg</a:t>
            </a:r>
            <a:r>
              <a:rPr lang="en-US" sz="1600" dirty="0">
                <a:latin typeface="Consolas" panose="020B0609020204030204" pitchFamily="49" charset="0"/>
              </a:rPr>
              <a:t>', 0)</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OpenCV</a:t>
            </a:r>
            <a:r>
              <a:rPr lang="en-US" sz="1600" dirty="0">
                <a:latin typeface="Consolas" panose="020B0609020204030204" pitchFamily="49" charset="0"/>
              </a:rPr>
              <a:t> comes with these pre-trained cascade files</a:t>
            </a:r>
          </a:p>
          <a:p>
            <a:r>
              <a:rPr lang="en-US" sz="1600" dirty="0" err="1">
                <a:latin typeface="Consolas" panose="020B0609020204030204" pitchFamily="49" charset="0"/>
              </a:rPr>
              <a:t>face_cascade</a:t>
            </a:r>
            <a:r>
              <a:rPr lang="en-US" sz="1600" dirty="0">
                <a:latin typeface="Consolas" panose="020B0609020204030204" pitchFamily="49" charset="0"/>
              </a:rPr>
              <a:t> = cv2.CascadeClassifier('</a:t>
            </a:r>
            <a:r>
              <a:rPr lang="en-US" sz="1600" dirty="0" err="1">
                <a:latin typeface="Consolas" panose="020B0609020204030204" pitchFamily="49" charset="0"/>
              </a:rPr>
              <a:t>haarcascades</a:t>
            </a:r>
            <a:r>
              <a:rPr lang="en-US" sz="1600" dirty="0">
                <a:latin typeface="Consolas" panose="020B0609020204030204" pitchFamily="49" charset="0"/>
              </a:rPr>
              <a:t>/ haarcascade_frontalface_default.xml')</a:t>
            </a:r>
          </a:p>
          <a:p>
            <a:endParaRPr lang="en-US" sz="1600" dirty="0">
              <a:latin typeface="Consolas" panose="020B0609020204030204" pitchFamily="49" charset="0"/>
            </a:endParaRPr>
          </a:p>
        </p:txBody>
      </p:sp>
    </p:spTree>
    <p:extLst>
      <p:ext uri="{BB962C8B-B14F-4D97-AF65-F5344CB8AC3E}">
        <p14:creationId xmlns:p14="http://schemas.microsoft.com/office/powerpoint/2010/main" val="124916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HK" dirty="0"/>
              <a:t>Computer Vision</a:t>
            </a:r>
            <a:endParaRPr lang="en-US" dirty="0"/>
          </a:p>
        </p:txBody>
      </p:sp>
      <p:sp>
        <p:nvSpPr>
          <p:cNvPr id="3" name="Content Placeholder 2"/>
          <p:cNvSpPr>
            <a:spLocks noGrp="1"/>
          </p:cNvSpPr>
          <p:nvPr>
            <p:ph idx="1"/>
          </p:nvPr>
        </p:nvSpPr>
        <p:spPr/>
        <p:txBody>
          <a:bodyPr>
            <a:normAutofit fontScale="92500"/>
          </a:bodyPr>
          <a:lstStyle/>
          <a:p>
            <a:r>
              <a:rPr lang="en-US" dirty="0"/>
              <a:t>Computer vision is a field of artificial intelligence (AI) that enables computers and systems to derive meaningful information from digital images, videos and other visual inputs — and take actions or make recommendations based on that information. </a:t>
            </a:r>
          </a:p>
          <a:p>
            <a:endParaRPr lang="en-US" dirty="0"/>
          </a:p>
          <a:p>
            <a:r>
              <a:rPr lang="en-US" dirty="0"/>
              <a:t>If AI enables computers to think, computer vision enables them to see, observe and understand.</a:t>
            </a:r>
          </a:p>
        </p:txBody>
      </p:sp>
      <p:sp>
        <p:nvSpPr>
          <p:cNvPr id="4" name="Date Placeholder 3"/>
          <p:cNvSpPr>
            <a:spLocks noGrp="1"/>
          </p:cNvSpPr>
          <p:nvPr>
            <p:ph type="dt" sz="half" idx="10"/>
          </p:nvPr>
        </p:nvSpPr>
        <p:spPr/>
        <p:txBody>
          <a:bodyPr/>
          <a:lstStyle/>
          <a:p>
            <a:r>
              <a:rPr lang="en-US"/>
              <a:t>ITP4514 – AI &amp; ML</a:t>
            </a:r>
          </a:p>
        </p:txBody>
      </p:sp>
      <p:sp>
        <p:nvSpPr>
          <p:cNvPr id="5" name="Footer Placeholder 4"/>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3</a:t>
            </a:fld>
            <a:endParaRPr lang="en-US"/>
          </a:p>
        </p:txBody>
      </p:sp>
    </p:spTree>
    <p:extLst>
      <p:ext uri="{BB962C8B-B14F-4D97-AF65-F5344CB8AC3E}">
        <p14:creationId xmlns:p14="http://schemas.microsoft.com/office/powerpoint/2010/main" val="1660790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(11)</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Face Detection (2)</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30</a:t>
            </a:fld>
            <a:endParaRPr lang="en-US" dirty="0"/>
          </a:p>
        </p:txBody>
      </p:sp>
      <p:sp>
        <p:nvSpPr>
          <p:cNvPr id="9" name="TextBox 8"/>
          <p:cNvSpPr txBox="1"/>
          <p:nvPr/>
        </p:nvSpPr>
        <p:spPr>
          <a:xfrm>
            <a:off x="2329134" y="1655520"/>
            <a:ext cx="6413609" cy="3046988"/>
          </a:xfrm>
          <a:prstGeom prst="rect">
            <a:avLst/>
          </a:prstGeom>
          <a:noFill/>
          <a:ln w="19050">
            <a:solidFill>
              <a:srgbClr val="7030A0"/>
            </a:solidFill>
          </a:ln>
        </p:spPr>
        <p:txBody>
          <a:bodyPr wrap="square" rtlCol="0">
            <a:spAutoFit/>
          </a:bodyPr>
          <a:lstStyle/>
          <a:p>
            <a:r>
              <a:rPr lang="en-US" sz="1600" dirty="0" err="1">
                <a:latin typeface="Consolas" panose="020B0609020204030204" pitchFamily="49" charset="0"/>
              </a:rPr>
              <a:t>def</a:t>
            </a:r>
            <a:r>
              <a:rPr lang="en-US" sz="1600" dirty="0">
                <a:latin typeface="Consolas" panose="020B0609020204030204" pitchFamily="49" charset="0"/>
              </a:rPr>
              <a:t> </a:t>
            </a:r>
            <a:r>
              <a:rPr lang="en-US" sz="1600" dirty="0" err="1">
                <a:latin typeface="Consolas" panose="020B0609020204030204" pitchFamily="49" charset="0"/>
              </a:rPr>
              <a:t>detect_face</a:t>
            </a:r>
            <a:r>
              <a:rPr lang="en-US" sz="1600" dirty="0">
                <a:latin typeface="Consolas" panose="020B0609020204030204" pitchFamily="49" charset="0"/>
              </a:rPr>
              <a:t>(</a:t>
            </a:r>
            <a:r>
              <a:rPr lang="en-US" sz="1600" dirty="0" err="1">
                <a:latin typeface="Consolas" panose="020B0609020204030204" pitchFamily="49" charset="0"/>
              </a:rPr>
              <a:t>img</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face_img</a:t>
            </a:r>
            <a:r>
              <a:rPr lang="en-US" sz="1600" dirty="0">
                <a:latin typeface="Consolas" panose="020B0609020204030204" pitchFamily="49" charset="0"/>
              </a:rPr>
              <a:t> = </a:t>
            </a:r>
            <a:r>
              <a:rPr lang="en-US" sz="1600" dirty="0" err="1">
                <a:latin typeface="Consolas" panose="020B0609020204030204" pitchFamily="49" charset="0"/>
              </a:rPr>
              <a:t>img.copy</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face_rects</a:t>
            </a:r>
            <a:r>
              <a:rPr lang="en-US" sz="1600" dirty="0">
                <a:latin typeface="Consolas" panose="020B0609020204030204" pitchFamily="49" charset="0"/>
              </a:rPr>
              <a:t> = </a:t>
            </a:r>
            <a:r>
              <a:rPr lang="en-US" sz="1600" dirty="0" err="1">
                <a:latin typeface="Consolas" panose="020B0609020204030204" pitchFamily="49" charset="0"/>
              </a:rPr>
              <a:t>face_cascade.detectMultiScale</a:t>
            </a:r>
            <a:r>
              <a:rPr lang="en-US" sz="1600" dirty="0">
                <a:latin typeface="Consolas" panose="020B0609020204030204" pitchFamily="49" charset="0"/>
              </a:rPr>
              <a:t>(</a:t>
            </a:r>
            <a:r>
              <a:rPr lang="en-US" sz="1600" dirty="0" err="1">
                <a:latin typeface="Consolas" panose="020B0609020204030204" pitchFamily="49" charset="0"/>
              </a:rPr>
              <a:t>face_img</a:t>
            </a:r>
            <a:r>
              <a:rPr lang="en-US" sz="1600" dirty="0">
                <a:latin typeface="Consolas" panose="020B0609020204030204" pitchFamily="49" charset="0"/>
              </a:rPr>
              <a:t>) </a:t>
            </a:r>
          </a:p>
          <a:p>
            <a:r>
              <a:rPr lang="en-US" sz="1600" dirty="0">
                <a:latin typeface="Consolas" panose="020B0609020204030204" pitchFamily="49" charset="0"/>
              </a:rPr>
              <a:t>    </a:t>
            </a:r>
          </a:p>
          <a:p>
            <a:r>
              <a:rPr lang="en-US" sz="1600" dirty="0">
                <a:latin typeface="Consolas" panose="020B0609020204030204" pitchFamily="49" charset="0"/>
              </a:rPr>
              <a:t>    for (</a:t>
            </a:r>
            <a:r>
              <a:rPr lang="en-US" sz="1600" dirty="0" err="1">
                <a:latin typeface="Consolas" panose="020B0609020204030204" pitchFamily="49" charset="0"/>
              </a:rPr>
              <a:t>x,y,w,h</a:t>
            </a:r>
            <a:r>
              <a:rPr lang="en-US" sz="1600" dirty="0">
                <a:latin typeface="Consolas" panose="020B0609020204030204" pitchFamily="49" charset="0"/>
              </a:rPr>
              <a:t>) in </a:t>
            </a:r>
            <a:r>
              <a:rPr lang="en-US" sz="1600" dirty="0" err="1">
                <a:latin typeface="Consolas" panose="020B0609020204030204" pitchFamily="49" charset="0"/>
              </a:rPr>
              <a:t>face_rects</a:t>
            </a:r>
            <a:r>
              <a:rPr lang="en-US" sz="1600" dirty="0">
                <a:latin typeface="Consolas" panose="020B0609020204030204" pitchFamily="49" charset="0"/>
              </a:rPr>
              <a:t>: </a:t>
            </a:r>
          </a:p>
          <a:p>
            <a:r>
              <a:rPr lang="en-US" sz="1600" dirty="0">
                <a:latin typeface="Consolas" panose="020B0609020204030204" pitchFamily="49" charset="0"/>
              </a:rPr>
              <a:t>        cv2.rectangle(</a:t>
            </a:r>
            <a:r>
              <a:rPr lang="en-US" sz="1600" dirty="0" err="1">
                <a:latin typeface="Consolas" panose="020B0609020204030204" pitchFamily="49" charset="0"/>
              </a:rPr>
              <a:t>face_img</a:t>
            </a:r>
            <a:r>
              <a:rPr lang="en-US" sz="1600" dirty="0">
                <a:latin typeface="Consolas" panose="020B0609020204030204" pitchFamily="49" charset="0"/>
              </a:rPr>
              <a:t>, (</a:t>
            </a:r>
            <a:r>
              <a:rPr lang="en-US" sz="1600" dirty="0" err="1">
                <a:latin typeface="Consolas" panose="020B0609020204030204" pitchFamily="49" charset="0"/>
              </a:rPr>
              <a:t>x,y</a:t>
            </a:r>
            <a:r>
              <a:rPr lang="en-US" sz="1600" dirty="0">
                <a:latin typeface="Consolas" panose="020B0609020204030204" pitchFamily="49" charset="0"/>
              </a:rPr>
              <a:t>), (</a:t>
            </a:r>
            <a:r>
              <a:rPr lang="en-US" sz="1600" dirty="0" err="1">
                <a:latin typeface="Consolas" panose="020B0609020204030204" pitchFamily="49" charset="0"/>
              </a:rPr>
              <a:t>x+w,y+h</a:t>
            </a:r>
            <a:r>
              <a:rPr lang="en-US" sz="1600" dirty="0">
                <a:latin typeface="Consolas" panose="020B0609020204030204" pitchFamily="49" charset="0"/>
              </a:rPr>
              <a:t>), \</a:t>
            </a:r>
          </a:p>
          <a:p>
            <a:r>
              <a:rPr lang="en-US" sz="1600" dirty="0">
                <a:latin typeface="Consolas" panose="020B0609020204030204" pitchFamily="49" charset="0"/>
              </a:rPr>
              <a:t>			(255,255,255), 3)</a:t>
            </a:r>
          </a:p>
          <a:p>
            <a:endParaRPr lang="en-US" sz="1600" dirty="0">
              <a:latin typeface="Consolas" panose="020B0609020204030204" pitchFamily="49" charset="0"/>
            </a:endParaRPr>
          </a:p>
          <a:p>
            <a:r>
              <a:rPr lang="en-US" sz="1600" dirty="0">
                <a:latin typeface="Consolas" panose="020B0609020204030204" pitchFamily="49" charset="0"/>
              </a:rPr>
              <a:t>    return </a:t>
            </a:r>
            <a:r>
              <a:rPr lang="en-US" sz="1600" dirty="0" err="1">
                <a:latin typeface="Consolas" panose="020B0609020204030204" pitchFamily="49" charset="0"/>
              </a:rPr>
              <a:t>face_img</a:t>
            </a:r>
            <a:endParaRPr lang="en-US" sz="1600" dirty="0">
              <a:latin typeface="Consolas" panose="020B0609020204030204" pitchFamily="49" charset="0"/>
            </a:endParaRPr>
          </a:p>
          <a:p>
            <a:endParaRPr lang="en-US" sz="1600" dirty="0">
              <a:latin typeface="Consolas" panose="020B0609020204030204" pitchFamily="49" charset="0"/>
            </a:endParaRPr>
          </a:p>
          <a:p>
            <a:r>
              <a:rPr lang="en-US" sz="1600" dirty="0">
                <a:latin typeface="Consolas" panose="020B0609020204030204" pitchFamily="49" charset="0"/>
              </a:rPr>
              <a:t>result = </a:t>
            </a:r>
            <a:r>
              <a:rPr lang="en-US" sz="1600" dirty="0" err="1">
                <a:latin typeface="Consolas" panose="020B0609020204030204" pitchFamily="49" charset="0"/>
              </a:rPr>
              <a:t>detect_face</a:t>
            </a:r>
            <a:r>
              <a:rPr lang="en-US" sz="1600" dirty="0">
                <a:latin typeface="Consolas" panose="020B0609020204030204" pitchFamily="49" charset="0"/>
              </a:rPr>
              <a:t>(smile)</a:t>
            </a:r>
          </a:p>
          <a:p>
            <a:r>
              <a:rPr lang="en-US" sz="1600" dirty="0" err="1">
                <a:latin typeface="Consolas" panose="020B0609020204030204" pitchFamily="49" charset="0"/>
              </a:rPr>
              <a:t>plt.imshow</a:t>
            </a:r>
            <a:r>
              <a:rPr lang="en-US" sz="1600" dirty="0">
                <a:latin typeface="Consolas" panose="020B0609020204030204" pitchFamily="49" charset="0"/>
              </a:rPr>
              <a:t>(result, </a:t>
            </a:r>
            <a:r>
              <a:rPr lang="en-US" sz="1600" dirty="0" err="1">
                <a:latin typeface="Consolas" panose="020B0609020204030204" pitchFamily="49" charset="0"/>
              </a:rPr>
              <a:t>cmap</a:t>
            </a:r>
            <a:r>
              <a:rPr lang="en-US" sz="1600" dirty="0">
                <a:latin typeface="Consolas" panose="020B0609020204030204" pitchFamily="49" charset="0"/>
              </a:rPr>
              <a:t>='gray')</a:t>
            </a:r>
          </a:p>
        </p:txBody>
      </p:sp>
    </p:spTree>
    <p:extLst>
      <p:ext uri="{BB962C8B-B14F-4D97-AF65-F5344CB8AC3E}">
        <p14:creationId xmlns:p14="http://schemas.microsoft.com/office/powerpoint/2010/main" val="2989092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9135" y="182765"/>
            <a:ext cx="6413609" cy="725349"/>
          </a:xfrm>
        </p:spPr>
        <p:txBody>
          <a:bodyPr>
            <a:normAutofit/>
          </a:bodyPr>
          <a:lstStyle/>
          <a:p>
            <a:r>
              <a:rPr lang="en-US" dirty="0"/>
              <a:t>Basic Operations (12)</a:t>
            </a:r>
          </a:p>
        </p:txBody>
      </p:sp>
      <p:sp>
        <p:nvSpPr>
          <p:cNvPr id="15" name="Content Placeholder 14"/>
          <p:cNvSpPr>
            <a:spLocks noGrp="1"/>
          </p:cNvSpPr>
          <p:nvPr>
            <p:ph idx="1"/>
          </p:nvPr>
        </p:nvSpPr>
        <p:spPr>
          <a:xfrm>
            <a:off x="2389238" y="1152000"/>
            <a:ext cx="6434722" cy="3672000"/>
          </a:xfrm>
        </p:spPr>
        <p:txBody>
          <a:bodyPr>
            <a:noAutofit/>
          </a:bodyPr>
          <a:lstStyle/>
          <a:p>
            <a:pPr marL="0" indent="0">
              <a:buNone/>
            </a:pPr>
            <a:r>
              <a:rPr lang="en-US" sz="2200" b="1" i="1" dirty="0">
                <a:solidFill>
                  <a:srgbClr val="C00000"/>
                </a:solidFill>
              </a:rPr>
              <a:t>Face Detection (3)</a:t>
            </a:r>
          </a:p>
        </p:txBody>
      </p:sp>
      <p:sp>
        <p:nvSpPr>
          <p:cNvPr id="2" name="Date Placeholder 1"/>
          <p:cNvSpPr>
            <a:spLocks noGrp="1"/>
          </p:cNvSpPr>
          <p:nvPr>
            <p:ph type="dt" sz="half" idx="10"/>
          </p:nvPr>
        </p:nvSpPr>
        <p:spPr/>
        <p:txBody>
          <a:bodyPr/>
          <a:lstStyle/>
          <a:p>
            <a:pPr algn="ctr"/>
            <a:r>
              <a:rPr lang="en-US"/>
              <a:t>ITP4514 – AI &amp; ML</a:t>
            </a:r>
            <a:endParaRPr lang="en-US" dirty="0"/>
          </a:p>
        </p:txBody>
      </p:sp>
      <p:sp>
        <p:nvSpPr>
          <p:cNvPr id="5" name="Footer Placeholder 4"/>
          <p:cNvSpPr>
            <a:spLocks noGrp="1"/>
          </p:cNvSpPr>
          <p:nvPr>
            <p:ph type="ftr" sz="quarter" idx="11"/>
          </p:nvPr>
        </p:nvSpPr>
        <p:spPr/>
        <p:txBody>
          <a:bodyPr/>
          <a:lstStyle/>
          <a:p>
            <a:r>
              <a:rPr lang="en-US" altLang="zh-TW"/>
              <a:t>L8 – Computer Vision &amp; AI Cloud Services</a:t>
            </a:r>
            <a:endParaRPr lang="en-US" dirty="0"/>
          </a:p>
        </p:txBody>
      </p:sp>
      <p:sp>
        <p:nvSpPr>
          <p:cNvPr id="4" name="Slide Number Placeholder 3"/>
          <p:cNvSpPr>
            <a:spLocks noGrp="1"/>
          </p:cNvSpPr>
          <p:nvPr>
            <p:ph type="sldNum" sz="quarter" idx="12"/>
          </p:nvPr>
        </p:nvSpPr>
        <p:spPr/>
        <p:txBody>
          <a:bodyPr/>
          <a:lstStyle/>
          <a:p>
            <a:fld id="{4E662ECC-656A-499B-882A-B5C312990701}" type="slidenum">
              <a:rPr lang="en-US" smtClean="0"/>
              <a:pPr/>
              <a:t>31</a:t>
            </a:fld>
            <a:endParaRPr lang="en-US" dirty="0"/>
          </a:p>
        </p:txBody>
      </p:sp>
      <p:pic>
        <p:nvPicPr>
          <p:cNvPr id="3" name="Picture 2"/>
          <p:cNvPicPr>
            <a:picLocks noChangeAspect="1"/>
          </p:cNvPicPr>
          <p:nvPr/>
        </p:nvPicPr>
        <p:blipFill>
          <a:blip r:embed="rId3"/>
          <a:stretch>
            <a:fillRect/>
          </a:stretch>
        </p:blipFill>
        <p:spPr>
          <a:xfrm>
            <a:off x="3245176" y="1606845"/>
            <a:ext cx="4581525" cy="3038475"/>
          </a:xfrm>
          <a:prstGeom prst="rect">
            <a:avLst/>
          </a:prstGeom>
        </p:spPr>
      </p:pic>
    </p:spTree>
    <p:extLst>
      <p:ext uri="{BB962C8B-B14F-4D97-AF65-F5344CB8AC3E}">
        <p14:creationId xmlns:p14="http://schemas.microsoft.com/office/powerpoint/2010/main" val="3500447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HK" dirty="0"/>
              <a:t>Models</a:t>
            </a:r>
            <a:endParaRPr lang="en-US" dirty="0"/>
          </a:p>
        </p:txBody>
      </p:sp>
      <p:sp>
        <p:nvSpPr>
          <p:cNvPr id="3" name="Content Placeholder 2"/>
          <p:cNvSpPr>
            <a:spLocks noGrp="1"/>
          </p:cNvSpPr>
          <p:nvPr>
            <p:ph idx="1"/>
          </p:nvPr>
        </p:nvSpPr>
        <p:spPr/>
        <p:txBody>
          <a:bodyPr/>
          <a:lstStyle/>
          <a:p>
            <a:r>
              <a:rPr lang="en-HK" dirty="0"/>
              <a:t>YOLO</a:t>
            </a:r>
          </a:p>
          <a:p>
            <a:r>
              <a:rPr lang="en-HK" dirty="0"/>
              <a:t>Detectron2</a:t>
            </a:r>
            <a:endParaRPr lang="en-US" dirty="0"/>
          </a:p>
        </p:txBody>
      </p:sp>
      <p:sp>
        <p:nvSpPr>
          <p:cNvPr id="4" name="Date Placeholder 3"/>
          <p:cNvSpPr>
            <a:spLocks noGrp="1"/>
          </p:cNvSpPr>
          <p:nvPr>
            <p:ph type="dt" sz="half" idx="10"/>
          </p:nvPr>
        </p:nvSpPr>
        <p:spPr/>
        <p:txBody>
          <a:bodyPr/>
          <a:lstStyle/>
          <a:p>
            <a:r>
              <a:rPr lang="en-US"/>
              <a:t>ITP4514 – AI &amp; ML</a:t>
            </a:r>
          </a:p>
        </p:txBody>
      </p:sp>
      <p:sp>
        <p:nvSpPr>
          <p:cNvPr id="5" name="Footer Placeholder 4"/>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32</a:t>
            </a:fld>
            <a:endParaRPr lang="en-US"/>
          </a:p>
        </p:txBody>
      </p:sp>
    </p:spTree>
    <p:extLst>
      <p:ext uri="{BB962C8B-B14F-4D97-AF65-F5344CB8AC3E}">
        <p14:creationId xmlns:p14="http://schemas.microsoft.com/office/powerpoint/2010/main" val="2720284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HK" dirty="0"/>
              <a:t>YOLO</a:t>
            </a:r>
            <a:endParaRPr lang="en-US" dirty="0"/>
          </a:p>
        </p:txBody>
      </p:sp>
      <p:sp>
        <p:nvSpPr>
          <p:cNvPr id="3" name="Content Placeholder 2"/>
          <p:cNvSpPr>
            <a:spLocks noGrp="1"/>
          </p:cNvSpPr>
          <p:nvPr>
            <p:ph idx="1"/>
          </p:nvPr>
        </p:nvSpPr>
        <p:spPr/>
        <p:txBody>
          <a:bodyPr>
            <a:normAutofit/>
          </a:bodyPr>
          <a:lstStyle/>
          <a:p>
            <a:r>
              <a:rPr lang="en-US" sz="1800" dirty="0"/>
              <a:t>YOLO (You Only Look Once) is an object detection algorithm that can be implemented in Python. It is designed to detect objects in images or video frames, providing bounding box coordinates and class labels for each detected object.</a:t>
            </a:r>
          </a:p>
          <a:p>
            <a:r>
              <a:rPr lang="en-US" sz="1800" dirty="0"/>
              <a:t>originally developed by Joseph </a:t>
            </a:r>
            <a:r>
              <a:rPr lang="en-US" sz="1800" dirty="0" err="1"/>
              <a:t>Redmon</a:t>
            </a:r>
            <a:r>
              <a:rPr lang="en-US" sz="1800" dirty="0"/>
              <a:t> and Ali </a:t>
            </a:r>
            <a:r>
              <a:rPr lang="en-US" sz="1800" dirty="0" err="1"/>
              <a:t>Farhadi</a:t>
            </a:r>
            <a:r>
              <a:rPr lang="en-US" sz="1800" dirty="0"/>
              <a:t> at the University of Washington in 2015</a:t>
            </a:r>
          </a:p>
          <a:p>
            <a:endParaRPr lang="en-HK" sz="1800" dirty="0"/>
          </a:p>
          <a:p>
            <a:r>
              <a:rPr lang="en-HK" sz="1800" dirty="0"/>
              <a:t>For the latest release, YOLOv8 was released on January 10, 2023</a:t>
            </a:r>
            <a:endParaRPr lang="en-US" sz="1800" dirty="0"/>
          </a:p>
        </p:txBody>
      </p:sp>
      <p:sp>
        <p:nvSpPr>
          <p:cNvPr id="4" name="Date Placeholder 3"/>
          <p:cNvSpPr>
            <a:spLocks noGrp="1"/>
          </p:cNvSpPr>
          <p:nvPr>
            <p:ph type="dt" sz="half" idx="10"/>
          </p:nvPr>
        </p:nvSpPr>
        <p:spPr/>
        <p:txBody>
          <a:bodyPr/>
          <a:lstStyle/>
          <a:p>
            <a:r>
              <a:rPr lang="en-US"/>
              <a:t>ITP4514 – AI &amp; ML</a:t>
            </a:r>
          </a:p>
        </p:txBody>
      </p:sp>
      <p:sp>
        <p:nvSpPr>
          <p:cNvPr id="5" name="Footer Placeholder 4"/>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33</a:t>
            </a:fld>
            <a:endParaRPr lang="en-US"/>
          </a:p>
        </p:txBody>
      </p:sp>
      <p:pic>
        <p:nvPicPr>
          <p:cNvPr id="1026" name="Picture 2" descr="Ultralytics YOLOv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93" y="2477547"/>
            <a:ext cx="2338068" cy="1221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ultralytics/assets/main/im/banner-task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500" y="3740032"/>
            <a:ext cx="5204300" cy="13010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830" y="3943171"/>
            <a:ext cx="2139595" cy="1200329"/>
          </a:xfrm>
          <a:prstGeom prst="rect">
            <a:avLst/>
          </a:prstGeom>
        </p:spPr>
        <p:txBody>
          <a:bodyPr wrap="square">
            <a:spAutoFit/>
          </a:bodyPr>
          <a:lstStyle/>
          <a:p>
            <a:r>
              <a:rPr lang="en-HK" dirty="0"/>
              <a:t>Reference link:</a:t>
            </a:r>
            <a:endParaRPr lang="en-US" dirty="0"/>
          </a:p>
          <a:p>
            <a:r>
              <a:rPr lang="en-US" dirty="0">
                <a:hlinkClick r:id="rId4"/>
              </a:rPr>
              <a:t>https://github.com/ultralytics/ultralytics</a:t>
            </a:r>
            <a:endParaRPr lang="en-US" dirty="0"/>
          </a:p>
          <a:p>
            <a:endParaRPr lang="en-US" dirty="0"/>
          </a:p>
        </p:txBody>
      </p:sp>
    </p:spTree>
    <p:extLst>
      <p:ext uri="{BB962C8B-B14F-4D97-AF65-F5344CB8AC3E}">
        <p14:creationId xmlns:p14="http://schemas.microsoft.com/office/powerpoint/2010/main" val="1989029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Detectron2</a:t>
            </a:r>
            <a:endParaRPr lang="en-US" dirty="0"/>
          </a:p>
        </p:txBody>
      </p:sp>
      <p:sp>
        <p:nvSpPr>
          <p:cNvPr id="3" name="Content Placeholder 2"/>
          <p:cNvSpPr>
            <a:spLocks noGrp="1"/>
          </p:cNvSpPr>
          <p:nvPr>
            <p:ph idx="1"/>
          </p:nvPr>
        </p:nvSpPr>
        <p:spPr/>
        <p:txBody>
          <a:bodyPr>
            <a:normAutofit/>
          </a:bodyPr>
          <a:lstStyle/>
          <a:p>
            <a:r>
              <a:rPr lang="en-US" sz="1800" dirty="0"/>
              <a:t>“Detectron2 is Facebook AI Research's next generation library that provides state-of-the-art detection and segmentation algorithms. It is the successor of </a:t>
            </a:r>
            <a:r>
              <a:rPr lang="en-US" sz="1800" dirty="0" err="1"/>
              <a:t>Detectron</a:t>
            </a:r>
            <a:r>
              <a:rPr lang="en-US" sz="1800" dirty="0"/>
              <a:t> and </a:t>
            </a:r>
            <a:r>
              <a:rPr lang="en-US" sz="1800" dirty="0" err="1"/>
              <a:t>maskrcnn</a:t>
            </a:r>
            <a:r>
              <a:rPr lang="en-US" sz="1800" dirty="0"/>
              <a:t>-benchmark. It supports a number of computer vision research projects and production applications in Facebook.”</a:t>
            </a:r>
          </a:p>
        </p:txBody>
      </p:sp>
      <p:sp>
        <p:nvSpPr>
          <p:cNvPr id="4" name="Date Placeholder 3"/>
          <p:cNvSpPr>
            <a:spLocks noGrp="1"/>
          </p:cNvSpPr>
          <p:nvPr>
            <p:ph type="dt" sz="half" idx="10"/>
          </p:nvPr>
        </p:nvSpPr>
        <p:spPr/>
        <p:txBody>
          <a:bodyPr/>
          <a:lstStyle/>
          <a:p>
            <a:r>
              <a:rPr lang="en-US"/>
              <a:t>ITP4514 – AI &amp; ML</a:t>
            </a:r>
          </a:p>
        </p:txBody>
      </p:sp>
      <p:sp>
        <p:nvSpPr>
          <p:cNvPr id="5" name="Footer Placeholder 4"/>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34</a:t>
            </a:fld>
            <a:endParaRPr lang="en-US"/>
          </a:p>
        </p:txBody>
      </p:sp>
      <p:pic>
        <p:nvPicPr>
          <p:cNvPr id="2050" name="Picture 2" descr="https://user-images.githubusercontent.com/1381301/66535560-d3422200-eace-11e9-9123-5535d469db1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6598" y="2786460"/>
            <a:ext cx="3590202" cy="22546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9703" y="2575896"/>
            <a:ext cx="1275742" cy="2308324"/>
          </a:xfrm>
          <a:prstGeom prst="rect">
            <a:avLst/>
          </a:prstGeom>
        </p:spPr>
        <p:txBody>
          <a:bodyPr wrap="square">
            <a:spAutoFit/>
          </a:bodyPr>
          <a:lstStyle/>
          <a:p>
            <a:r>
              <a:rPr lang="en-HK" dirty="0"/>
              <a:t>Reference link:</a:t>
            </a:r>
            <a:endParaRPr lang="en-US" dirty="0"/>
          </a:p>
          <a:p>
            <a:r>
              <a:rPr lang="en-US" dirty="0">
                <a:hlinkClick r:id="rId3"/>
              </a:rPr>
              <a:t>https://github.com/facebookresearch/detectron2</a:t>
            </a:r>
            <a:endParaRPr lang="en-US" dirty="0"/>
          </a:p>
          <a:p>
            <a:endParaRPr lang="en-US" dirty="0"/>
          </a:p>
        </p:txBody>
      </p:sp>
    </p:spTree>
    <p:extLst>
      <p:ext uri="{BB962C8B-B14F-4D97-AF65-F5344CB8AC3E}">
        <p14:creationId xmlns:p14="http://schemas.microsoft.com/office/powerpoint/2010/main" val="297682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3998"/>
            <a:ext cx="9144000" cy="4189501"/>
          </a:xfrm>
          <a:prstGeom prst="rect">
            <a:avLst/>
          </a:prstGeom>
        </p:spPr>
      </p:pic>
      <p:sp>
        <p:nvSpPr>
          <p:cNvPr id="4" name="Date Placeholder 3"/>
          <p:cNvSpPr>
            <a:spLocks noGrp="1"/>
          </p:cNvSpPr>
          <p:nvPr>
            <p:ph type="dt" sz="half" idx="10"/>
          </p:nvPr>
        </p:nvSpPr>
        <p:spPr/>
        <p:txBody>
          <a:bodyPr/>
          <a:lstStyle/>
          <a:p>
            <a:pPr algn="l"/>
            <a:r>
              <a:rPr lang="en-US"/>
              <a:t>ITP4514 – AI &amp; ML</a:t>
            </a:r>
            <a:endParaRPr lang="en-US" dirty="0"/>
          </a:p>
        </p:txBody>
      </p:sp>
      <p:sp>
        <p:nvSpPr>
          <p:cNvPr id="5" name="Footer Placeholder 4"/>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35</a:t>
            </a:fld>
            <a:endParaRPr lang="en-US"/>
          </a:p>
        </p:txBody>
      </p:sp>
      <p:sp>
        <p:nvSpPr>
          <p:cNvPr id="9" name="Title 1"/>
          <p:cNvSpPr txBox="1">
            <a:spLocks/>
          </p:cNvSpPr>
          <p:nvPr/>
        </p:nvSpPr>
        <p:spPr>
          <a:xfrm>
            <a:off x="4877409" y="2393397"/>
            <a:ext cx="3359510" cy="763526"/>
          </a:xfrm>
          <a:prstGeom prst="rect">
            <a:avLst/>
          </a:prstGeom>
        </p:spPr>
        <p:txBody>
          <a:bodyPr vert="horz" lIns="91440" tIns="45720" rIns="91440" bIns="45720" rtlCol="0" anchor="ctr">
            <a:normAutofit fontScale="85000" lnSpcReduction="10000"/>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sz="4000" b="1" i="1" dirty="0">
                <a:solidFill>
                  <a:srgbClr val="FFFF00"/>
                </a:solidFill>
                <a:latin typeface="Times New Roman" panose="02020603050405020304" pitchFamily="18" charset="0"/>
                <a:cs typeface="Times New Roman" panose="02020603050405020304" pitchFamily="18" charset="0"/>
              </a:rPr>
              <a:t>Self Study Guide</a:t>
            </a:r>
          </a:p>
        </p:txBody>
      </p:sp>
    </p:spTree>
    <p:extLst>
      <p:ext uri="{BB962C8B-B14F-4D97-AF65-F5344CB8AC3E}">
        <p14:creationId xmlns:p14="http://schemas.microsoft.com/office/powerpoint/2010/main" val="380936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Self Study Guide</a:t>
            </a:r>
          </a:p>
        </p:txBody>
      </p:sp>
      <p:sp>
        <p:nvSpPr>
          <p:cNvPr id="5" name="Content Placeholder 4"/>
          <p:cNvSpPr>
            <a:spLocks noGrp="1"/>
          </p:cNvSpPr>
          <p:nvPr>
            <p:ph idx="1"/>
          </p:nvPr>
        </p:nvSpPr>
        <p:spPr/>
        <p:txBody>
          <a:bodyPr>
            <a:normAutofit fontScale="70000" lnSpcReduction="20000"/>
          </a:bodyPr>
          <a:lstStyle/>
          <a:p>
            <a:pPr marL="0" indent="0">
              <a:buNone/>
            </a:pPr>
            <a:r>
              <a:rPr lang="en-US" altLang="zh-HK" sz="2900" b="1" i="1" dirty="0">
                <a:latin typeface="Times New Roman" panose="02020603050405020304" pitchFamily="18" charset="0"/>
                <a:cs typeface="Times New Roman" panose="02020603050405020304" pitchFamily="18" charset="0"/>
              </a:rPr>
              <a:t>References</a:t>
            </a:r>
          </a:p>
          <a:p>
            <a:pPr>
              <a:buFont typeface="Wingdings" panose="05000000000000000000" pitchFamily="2" charset="2"/>
              <a:buChar char="ü"/>
            </a:pPr>
            <a:r>
              <a:rPr lang="en-US" sz="2900" dirty="0" err="1"/>
              <a:t>Solem</a:t>
            </a:r>
            <a:r>
              <a:rPr lang="en-US" sz="2900" dirty="0"/>
              <a:t>, J.K. (2012). </a:t>
            </a:r>
            <a:r>
              <a:rPr lang="en-US" sz="2900" i="1" dirty="0">
                <a:solidFill>
                  <a:srgbClr val="7030A0"/>
                </a:solidFill>
              </a:rPr>
              <a:t>Programming Computer Vision with Python</a:t>
            </a:r>
            <a:r>
              <a:rPr lang="en-US" sz="2900" dirty="0"/>
              <a:t> (1st ed.). Sebastopol, CA: O’Reilly.</a:t>
            </a:r>
            <a:endParaRPr lang="en-US" altLang="zh-HK" sz="2900" dirty="0"/>
          </a:p>
          <a:p>
            <a:pPr marL="0" indent="0">
              <a:spcBef>
                <a:spcPts val="0"/>
              </a:spcBef>
              <a:buNone/>
            </a:pPr>
            <a:endParaRPr lang="en-US" altLang="zh-HK" sz="2900" b="1" i="1" dirty="0">
              <a:latin typeface="Times New Roman" panose="02020603050405020304" pitchFamily="18" charset="0"/>
              <a:cs typeface="Times New Roman" panose="02020603050405020304" pitchFamily="18" charset="0"/>
            </a:endParaRPr>
          </a:p>
          <a:p>
            <a:pPr marL="0" indent="0">
              <a:buNone/>
            </a:pPr>
            <a:r>
              <a:rPr lang="en-US" altLang="zh-HK" sz="2900" b="1" i="1" dirty="0">
                <a:latin typeface="Times New Roman" panose="02020603050405020304" pitchFamily="18" charset="0"/>
                <a:cs typeface="Times New Roman" panose="02020603050405020304" pitchFamily="18" charset="0"/>
              </a:rPr>
              <a:t>Useful Sites</a:t>
            </a:r>
          </a:p>
          <a:p>
            <a:pPr marL="344488" lvl="1" indent="-342900">
              <a:spcBef>
                <a:spcPts val="800"/>
              </a:spcBef>
              <a:buFont typeface="Wingdings" panose="05000000000000000000" pitchFamily="2" charset="2"/>
              <a:buChar char="ü"/>
            </a:pPr>
            <a:r>
              <a:rPr lang="en-US" sz="2300" dirty="0">
                <a:hlinkClick r:id="" action="ppaction://noaction"/>
              </a:rPr>
              <a:t>https://towardsdatascience.com/everything-you-ever-wanted-to-know-about-computer-vision-heres-a-look-why-it-s-so-awesome-e8a58dfb641e</a:t>
            </a:r>
          </a:p>
          <a:p>
            <a:pPr marL="344488" lvl="1" indent="-342900">
              <a:spcBef>
                <a:spcPts val="800"/>
              </a:spcBef>
              <a:buFont typeface="Wingdings" panose="05000000000000000000" pitchFamily="2" charset="2"/>
              <a:buChar char="ü"/>
            </a:pPr>
            <a:r>
              <a:rPr lang="en-US" sz="2300" dirty="0">
                <a:hlinkClick r:id="" action="ppaction://noaction"/>
              </a:rPr>
              <a:t>https://opencv.org/</a:t>
            </a:r>
          </a:p>
          <a:p>
            <a:pPr marL="344488" lvl="1" indent="-342900">
              <a:spcBef>
                <a:spcPts val="800"/>
              </a:spcBef>
              <a:buFont typeface="Wingdings" panose="05000000000000000000" pitchFamily="2" charset="2"/>
              <a:buChar char="ü"/>
            </a:pPr>
            <a:r>
              <a:rPr lang="en-US" sz="2300" dirty="0">
                <a:hlinkClick r:id="rId3"/>
              </a:rPr>
              <a:t>https://docs.opencv.org/4.5.2/d6/d00/tutorial_py_root.html</a:t>
            </a:r>
            <a:endParaRPr lang="en-US" sz="2300" dirty="0">
              <a:hlinkClick r:id="" action="ppaction://noaction"/>
            </a:endParaRPr>
          </a:p>
          <a:p>
            <a:pPr>
              <a:buFont typeface="Wingdings" panose="05000000000000000000" pitchFamily="2" charset="2"/>
              <a:buChar char="ü"/>
            </a:pPr>
            <a:r>
              <a:rPr lang="en-US" sz="2300" dirty="0">
                <a:hlinkClick r:id="rId4"/>
              </a:rPr>
              <a:t>https://azure.microsoft.com/en-us/free/</a:t>
            </a:r>
            <a:r>
              <a:rPr lang="en-US" sz="2300" dirty="0"/>
              <a:t> (Microsoft Azure account)</a:t>
            </a:r>
          </a:p>
          <a:p>
            <a:pPr>
              <a:buFont typeface="Wingdings" panose="05000000000000000000" pitchFamily="2" charset="2"/>
              <a:buChar char="ü"/>
            </a:pPr>
            <a:r>
              <a:rPr lang="en-US" sz="2300" dirty="0">
                <a:hlinkClick r:id="rId5"/>
              </a:rPr>
              <a:t>https://azure.microsoft.com/en-us/services/cognitive-services/</a:t>
            </a:r>
            <a:endParaRPr lang="en-US" sz="2300" dirty="0"/>
          </a:p>
          <a:p>
            <a:pPr>
              <a:buFont typeface="Wingdings" panose="05000000000000000000" pitchFamily="2" charset="2"/>
              <a:buChar char="ü"/>
            </a:pPr>
            <a:r>
              <a:rPr lang="en-US" sz="2300" dirty="0">
                <a:hlinkClick r:id="rId6"/>
              </a:rPr>
              <a:t>https://algorithmia.com/</a:t>
            </a:r>
            <a:endParaRPr lang="en-US" sz="2300" dirty="0"/>
          </a:p>
          <a:p>
            <a:pPr marL="1588" lvl="1" indent="0">
              <a:spcBef>
                <a:spcPts val="800"/>
              </a:spcBef>
              <a:buNone/>
            </a:pPr>
            <a:endParaRPr lang="en-US" sz="2000" dirty="0">
              <a:hlinkClick r:id="" action="ppaction://noaction"/>
            </a:endParaRPr>
          </a:p>
        </p:txBody>
      </p:sp>
      <p:sp>
        <p:nvSpPr>
          <p:cNvPr id="2" name="Date Placeholder 1"/>
          <p:cNvSpPr>
            <a:spLocks noGrp="1"/>
          </p:cNvSpPr>
          <p:nvPr>
            <p:ph type="dt" sz="half" idx="10"/>
          </p:nvPr>
        </p:nvSpPr>
        <p:spPr/>
        <p:txBody>
          <a:bodyPr/>
          <a:lstStyle/>
          <a:p>
            <a:r>
              <a:rPr lang="en-US"/>
              <a:t>ITP4514 – AI &amp; ML</a:t>
            </a:r>
          </a:p>
        </p:txBody>
      </p:sp>
      <p:sp>
        <p:nvSpPr>
          <p:cNvPr id="3" name="Footer Placeholder 2"/>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36</a:t>
            </a:fld>
            <a:endParaRPr lang="en-US"/>
          </a:p>
        </p:txBody>
      </p:sp>
    </p:spTree>
    <p:extLst>
      <p:ext uri="{BB962C8B-B14F-4D97-AF65-F5344CB8AC3E}">
        <p14:creationId xmlns:p14="http://schemas.microsoft.com/office/powerpoint/2010/main" val="162148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F614-251D-4C2F-84AD-AA8CBCE32C78}"/>
              </a:ext>
            </a:extLst>
          </p:cNvPr>
          <p:cNvSpPr>
            <a:spLocks noGrp="1"/>
          </p:cNvSpPr>
          <p:nvPr>
            <p:ph type="title"/>
          </p:nvPr>
        </p:nvSpPr>
        <p:spPr/>
        <p:txBody>
          <a:bodyPr>
            <a:normAutofit/>
          </a:bodyPr>
          <a:lstStyle/>
          <a:p>
            <a:pPr algn="ctr"/>
            <a:r>
              <a:rPr lang="en-US" altLang="zh-HK" dirty="0"/>
              <a:t>Computer Vision</a:t>
            </a:r>
            <a:endParaRPr lang="zh-HK" altLang="en-US" dirty="0"/>
          </a:p>
        </p:txBody>
      </p:sp>
      <p:sp>
        <p:nvSpPr>
          <p:cNvPr id="3" name="Content Placeholder 2">
            <a:extLst>
              <a:ext uri="{FF2B5EF4-FFF2-40B4-BE49-F238E27FC236}">
                <a16:creationId xmlns:a16="http://schemas.microsoft.com/office/drawing/2014/main" id="{23B90B54-944E-4AB8-A09E-0ADDE4868637}"/>
              </a:ext>
            </a:extLst>
          </p:cNvPr>
          <p:cNvSpPr>
            <a:spLocks noGrp="1"/>
          </p:cNvSpPr>
          <p:nvPr>
            <p:ph idx="1"/>
          </p:nvPr>
        </p:nvSpPr>
        <p:spPr/>
        <p:txBody>
          <a:bodyPr>
            <a:normAutofit fontScale="62500" lnSpcReduction="20000"/>
          </a:bodyPr>
          <a:lstStyle/>
          <a:p>
            <a:pPr marL="228600" indent="-228600">
              <a:buFont typeface="+mj-lt"/>
              <a:buAutoNum type="arabicPeriod"/>
            </a:pPr>
            <a:r>
              <a:rPr lang="en-US" altLang="zh-HK" dirty="0"/>
              <a:t>Computers can see the world through digital images, such as photographs, live camera feeds, or recorded video files. </a:t>
            </a:r>
          </a:p>
          <a:p>
            <a:pPr marL="228600" indent="-228600">
              <a:buFont typeface="+mj-lt"/>
              <a:buAutoNum type="arabicPeriod"/>
            </a:pPr>
            <a:endParaRPr lang="en-US" altLang="zh-HK" dirty="0"/>
          </a:p>
          <a:p>
            <a:pPr marL="228600" indent="-228600">
              <a:buFont typeface="+mj-lt"/>
              <a:buAutoNum type="arabicPeriod"/>
            </a:pPr>
            <a:r>
              <a:rPr lang="en-US" altLang="zh-HK" dirty="0"/>
              <a:t>Each digital image is actually an array of numeric values indicating the color intensity of each pixel in the image. You can use these values just like any other data as features to train a machine learning model, or to apply transformations and calculations to analyze the image data and find patterns in it. </a:t>
            </a:r>
          </a:p>
          <a:p>
            <a:pPr marL="228600" indent="-228600">
              <a:buFont typeface="+mj-lt"/>
              <a:buAutoNum type="arabicPeriod"/>
            </a:pPr>
            <a:endParaRPr lang="en-US" altLang="zh-HK" i="1" dirty="0"/>
          </a:p>
          <a:p>
            <a:pPr marL="228600" indent="-228600">
              <a:buFont typeface="+mj-lt"/>
              <a:buAutoNum type="arabicPeriod"/>
            </a:pPr>
            <a:r>
              <a:rPr lang="en-US" altLang="zh-HK" i="1" dirty="0"/>
              <a:t>A grid of numbers is overlaid on the image – each number is a value between 0 and 255, representing the intensity of each pixel</a:t>
            </a:r>
          </a:p>
          <a:p>
            <a:pPr marL="228600" indent="-228600">
              <a:buFont typeface="+mj-lt"/>
              <a:buAutoNum type="arabicPeriod"/>
            </a:pPr>
            <a:endParaRPr lang="en-US" altLang="zh-HK" dirty="0"/>
          </a:p>
          <a:p>
            <a:pPr marL="228600" indent="-228600">
              <a:buFont typeface="+mj-lt"/>
              <a:buAutoNum type="arabicPeriod"/>
            </a:pPr>
            <a:r>
              <a:rPr lang="en-US" altLang="zh-HK" dirty="0"/>
              <a:t>In the case of color images, there are three layers of pixel values for red, green, and blue intensities. (</a:t>
            </a:r>
            <a:r>
              <a:rPr lang="en-US" altLang="zh-HK" i="1" dirty="0"/>
              <a:t>Three overlapping tables of red, green, and blue pixel values)</a:t>
            </a:r>
            <a:endParaRPr lang="en-US" altLang="zh-HK" dirty="0"/>
          </a:p>
          <a:p>
            <a:endParaRPr lang="zh-HK" altLang="en-US" dirty="0"/>
          </a:p>
        </p:txBody>
      </p:sp>
      <p:sp>
        <p:nvSpPr>
          <p:cNvPr id="4" name="Date Placeholder 3">
            <a:extLst>
              <a:ext uri="{FF2B5EF4-FFF2-40B4-BE49-F238E27FC236}">
                <a16:creationId xmlns:a16="http://schemas.microsoft.com/office/drawing/2014/main" id="{D85D2DF1-A3D2-48FC-8160-79726C46671E}"/>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830CAAE0-4D2C-45C1-A980-4CA8521ED4C1}"/>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ED07B9CB-2A57-4565-8F2F-9075A1D15C1F}"/>
              </a:ext>
            </a:extLst>
          </p:cNvPr>
          <p:cNvSpPr>
            <a:spLocks noGrp="1"/>
          </p:cNvSpPr>
          <p:nvPr>
            <p:ph type="sldNum" sz="quarter" idx="12"/>
          </p:nvPr>
        </p:nvSpPr>
        <p:spPr/>
        <p:txBody>
          <a:bodyPr/>
          <a:lstStyle/>
          <a:p>
            <a:fld id="{B82CCC60-E8CD-4174-8B1A-7DF615B22EEF}" type="slidenum">
              <a:rPr lang="en-US" smtClean="0"/>
              <a:pPr/>
              <a:t>4</a:t>
            </a:fld>
            <a:endParaRPr lang="en-US"/>
          </a:p>
        </p:txBody>
      </p:sp>
    </p:spTree>
    <p:extLst>
      <p:ext uri="{BB962C8B-B14F-4D97-AF65-F5344CB8AC3E}">
        <p14:creationId xmlns:p14="http://schemas.microsoft.com/office/powerpoint/2010/main" val="23565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AACA-AE41-4634-82CF-732AAAEF19CC}"/>
              </a:ext>
            </a:extLst>
          </p:cNvPr>
          <p:cNvSpPr>
            <a:spLocks noGrp="1"/>
          </p:cNvSpPr>
          <p:nvPr>
            <p:ph type="title"/>
          </p:nvPr>
        </p:nvSpPr>
        <p:spPr/>
        <p:txBody>
          <a:bodyPr>
            <a:normAutofit/>
          </a:bodyPr>
          <a:lstStyle/>
          <a:p>
            <a:r>
              <a:rPr lang="en-US" altLang="zh-HK" sz="3000" dirty="0"/>
              <a:t>Introduction to Computer Vision (2)</a:t>
            </a:r>
            <a:endParaRPr lang="zh-HK" altLang="en-US" sz="3000" dirty="0"/>
          </a:p>
        </p:txBody>
      </p:sp>
      <p:sp>
        <p:nvSpPr>
          <p:cNvPr id="4" name="Date Placeholder 3">
            <a:extLst>
              <a:ext uri="{FF2B5EF4-FFF2-40B4-BE49-F238E27FC236}">
                <a16:creationId xmlns:a16="http://schemas.microsoft.com/office/drawing/2014/main" id="{B15FD2DD-2C80-4DA0-A784-3E3A56651D56}"/>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35CBFDD4-6EF5-48A1-B0F7-FAAAA1AADB37}"/>
              </a:ext>
            </a:extLst>
          </p:cNvPr>
          <p:cNvSpPr>
            <a:spLocks noGrp="1"/>
          </p:cNvSpPr>
          <p:nvPr>
            <p:ph type="ftr" sz="quarter" idx="11"/>
          </p:nvPr>
        </p:nvSpPr>
        <p:spPr>
          <a:xfrm>
            <a:off x="601670" y="4011360"/>
            <a:ext cx="3664920" cy="273844"/>
          </a:xfrm>
        </p:spPr>
        <p:txBody>
          <a:bodyPr/>
          <a:lstStyle/>
          <a:p>
            <a:r>
              <a:rPr lang="en-US"/>
              <a:t>L8 – Computer Vision &amp; AI Cloud Services</a:t>
            </a:r>
            <a:endParaRPr lang="en-US" dirty="0"/>
          </a:p>
        </p:txBody>
      </p:sp>
      <p:pic>
        <p:nvPicPr>
          <p:cNvPr id="7" name="Picture 6" descr="A view of a city street&#10;&#10;Description automatically generated">
            <a:extLst>
              <a:ext uri="{FF2B5EF4-FFF2-40B4-BE49-F238E27FC236}">
                <a16:creationId xmlns:a16="http://schemas.microsoft.com/office/drawing/2014/main" id="{B483A4F0-4976-4106-AC07-06D311F61616}"/>
              </a:ext>
            </a:extLst>
          </p:cNvPr>
          <p:cNvPicPr>
            <a:picLocks noChangeAspect="1"/>
          </p:cNvPicPr>
          <p:nvPr/>
        </p:nvPicPr>
        <p:blipFill>
          <a:blip r:embed="rId2"/>
          <a:stretch>
            <a:fillRect/>
          </a:stretch>
        </p:blipFill>
        <p:spPr>
          <a:xfrm>
            <a:off x="2434130" y="1117155"/>
            <a:ext cx="5890460" cy="3923952"/>
          </a:xfrm>
          <a:prstGeom prst="rect">
            <a:avLst/>
          </a:prstGeom>
        </p:spPr>
      </p:pic>
      <p:graphicFrame>
        <p:nvGraphicFramePr>
          <p:cNvPr id="8" name="Table 29">
            <a:extLst>
              <a:ext uri="{FF2B5EF4-FFF2-40B4-BE49-F238E27FC236}">
                <a16:creationId xmlns:a16="http://schemas.microsoft.com/office/drawing/2014/main" id="{AF17EE0A-8E22-4A0B-BCB7-3823027E027C}"/>
              </a:ext>
            </a:extLst>
          </p:cNvPr>
          <p:cNvGraphicFramePr>
            <a:graphicFrameLocks noGrp="1"/>
          </p:cNvGraphicFramePr>
          <p:nvPr>
            <p:extLst>
              <p:ext uri="{D42A27DB-BD31-4B8C-83A1-F6EECF244321}">
                <p14:modId xmlns:p14="http://schemas.microsoft.com/office/powerpoint/2010/main" val="1936642172"/>
              </p:ext>
            </p:extLst>
          </p:nvPr>
        </p:nvGraphicFramePr>
        <p:xfrm>
          <a:off x="2434130" y="1117155"/>
          <a:ext cx="5890474" cy="3923955"/>
        </p:xfrm>
        <a:graphic>
          <a:graphicData uri="http://schemas.openxmlformats.org/drawingml/2006/table">
            <a:tbl>
              <a:tblPr firstRow="1" bandRow="1">
                <a:tableStyleId>{5940675A-B579-460E-94D1-54222C63F5DA}</a:tableStyleId>
              </a:tblPr>
              <a:tblGrid>
                <a:gridCol w="159202">
                  <a:extLst>
                    <a:ext uri="{9D8B030D-6E8A-4147-A177-3AD203B41FA5}">
                      <a16:colId xmlns:a16="http://schemas.microsoft.com/office/drawing/2014/main" val="351450678"/>
                    </a:ext>
                  </a:extLst>
                </a:gridCol>
                <a:gridCol w="159202">
                  <a:extLst>
                    <a:ext uri="{9D8B030D-6E8A-4147-A177-3AD203B41FA5}">
                      <a16:colId xmlns:a16="http://schemas.microsoft.com/office/drawing/2014/main" val="1087474214"/>
                    </a:ext>
                  </a:extLst>
                </a:gridCol>
                <a:gridCol w="159202">
                  <a:extLst>
                    <a:ext uri="{9D8B030D-6E8A-4147-A177-3AD203B41FA5}">
                      <a16:colId xmlns:a16="http://schemas.microsoft.com/office/drawing/2014/main" val="3921367664"/>
                    </a:ext>
                  </a:extLst>
                </a:gridCol>
                <a:gridCol w="159202">
                  <a:extLst>
                    <a:ext uri="{9D8B030D-6E8A-4147-A177-3AD203B41FA5}">
                      <a16:colId xmlns:a16="http://schemas.microsoft.com/office/drawing/2014/main" val="79382501"/>
                    </a:ext>
                  </a:extLst>
                </a:gridCol>
                <a:gridCol w="159202">
                  <a:extLst>
                    <a:ext uri="{9D8B030D-6E8A-4147-A177-3AD203B41FA5}">
                      <a16:colId xmlns:a16="http://schemas.microsoft.com/office/drawing/2014/main" val="570447729"/>
                    </a:ext>
                  </a:extLst>
                </a:gridCol>
                <a:gridCol w="159202">
                  <a:extLst>
                    <a:ext uri="{9D8B030D-6E8A-4147-A177-3AD203B41FA5}">
                      <a16:colId xmlns:a16="http://schemas.microsoft.com/office/drawing/2014/main" val="2877971792"/>
                    </a:ext>
                  </a:extLst>
                </a:gridCol>
                <a:gridCol w="159202">
                  <a:extLst>
                    <a:ext uri="{9D8B030D-6E8A-4147-A177-3AD203B41FA5}">
                      <a16:colId xmlns:a16="http://schemas.microsoft.com/office/drawing/2014/main" val="2746703514"/>
                    </a:ext>
                  </a:extLst>
                </a:gridCol>
                <a:gridCol w="159202">
                  <a:extLst>
                    <a:ext uri="{9D8B030D-6E8A-4147-A177-3AD203B41FA5}">
                      <a16:colId xmlns:a16="http://schemas.microsoft.com/office/drawing/2014/main" val="921236826"/>
                    </a:ext>
                  </a:extLst>
                </a:gridCol>
                <a:gridCol w="159202">
                  <a:extLst>
                    <a:ext uri="{9D8B030D-6E8A-4147-A177-3AD203B41FA5}">
                      <a16:colId xmlns:a16="http://schemas.microsoft.com/office/drawing/2014/main" val="1472437893"/>
                    </a:ext>
                  </a:extLst>
                </a:gridCol>
                <a:gridCol w="159202">
                  <a:extLst>
                    <a:ext uri="{9D8B030D-6E8A-4147-A177-3AD203B41FA5}">
                      <a16:colId xmlns:a16="http://schemas.microsoft.com/office/drawing/2014/main" val="3755036474"/>
                    </a:ext>
                  </a:extLst>
                </a:gridCol>
                <a:gridCol w="159202">
                  <a:extLst>
                    <a:ext uri="{9D8B030D-6E8A-4147-A177-3AD203B41FA5}">
                      <a16:colId xmlns:a16="http://schemas.microsoft.com/office/drawing/2014/main" val="2075054970"/>
                    </a:ext>
                  </a:extLst>
                </a:gridCol>
                <a:gridCol w="159202">
                  <a:extLst>
                    <a:ext uri="{9D8B030D-6E8A-4147-A177-3AD203B41FA5}">
                      <a16:colId xmlns:a16="http://schemas.microsoft.com/office/drawing/2014/main" val="2367965910"/>
                    </a:ext>
                  </a:extLst>
                </a:gridCol>
                <a:gridCol w="159202">
                  <a:extLst>
                    <a:ext uri="{9D8B030D-6E8A-4147-A177-3AD203B41FA5}">
                      <a16:colId xmlns:a16="http://schemas.microsoft.com/office/drawing/2014/main" val="443680260"/>
                    </a:ext>
                  </a:extLst>
                </a:gridCol>
                <a:gridCol w="159202">
                  <a:extLst>
                    <a:ext uri="{9D8B030D-6E8A-4147-A177-3AD203B41FA5}">
                      <a16:colId xmlns:a16="http://schemas.microsoft.com/office/drawing/2014/main" val="738486786"/>
                    </a:ext>
                  </a:extLst>
                </a:gridCol>
                <a:gridCol w="159202">
                  <a:extLst>
                    <a:ext uri="{9D8B030D-6E8A-4147-A177-3AD203B41FA5}">
                      <a16:colId xmlns:a16="http://schemas.microsoft.com/office/drawing/2014/main" val="1966792486"/>
                    </a:ext>
                  </a:extLst>
                </a:gridCol>
                <a:gridCol w="159202">
                  <a:extLst>
                    <a:ext uri="{9D8B030D-6E8A-4147-A177-3AD203B41FA5}">
                      <a16:colId xmlns:a16="http://schemas.microsoft.com/office/drawing/2014/main" val="3677802498"/>
                    </a:ext>
                  </a:extLst>
                </a:gridCol>
                <a:gridCol w="159202">
                  <a:extLst>
                    <a:ext uri="{9D8B030D-6E8A-4147-A177-3AD203B41FA5}">
                      <a16:colId xmlns:a16="http://schemas.microsoft.com/office/drawing/2014/main" val="3379759247"/>
                    </a:ext>
                  </a:extLst>
                </a:gridCol>
                <a:gridCol w="159202">
                  <a:extLst>
                    <a:ext uri="{9D8B030D-6E8A-4147-A177-3AD203B41FA5}">
                      <a16:colId xmlns:a16="http://schemas.microsoft.com/office/drawing/2014/main" val="3206538115"/>
                    </a:ext>
                  </a:extLst>
                </a:gridCol>
                <a:gridCol w="159202">
                  <a:extLst>
                    <a:ext uri="{9D8B030D-6E8A-4147-A177-3AD203B41FA5}">
                      <a16:colId xmlns:a16="http://schemas.microsoft.com/office/drawing/2014/main" val="3434378233"/>
                    </a:ext>
                  </a:extLst>
                </a:gridCol>
                <a:gridCol w="159202">
                  <a:extLst>
                    <a:ext uri="{9D8B030D-6E8A-4147-A177-3AD203B41FA5}">
                      <a16:colId xmlns:a16="http://schemas.microsoft.com/office/drawing/2014/main" val="2115265399"/>
                    </a:ext>
                  </a:extLst>
                </a:gridCol>
                <a:gridCol w="159202">
                  <a:extLst>
                    <a:ext uri="{9D8B030D-6E8A-4147-A177-3AD203B41FA5}">
                      <a16:colId xmlns:a16="http://schemas.microsoft.com/office/drawing/2014/main" val="3369397770"/>
                    </a:ext>
                  </a:extLst>
                </a:gridCol>
                <a:gridCol w="159202">
                  <a:extLst>
                    <a:ext uri="{9D8B030D-6E8A-4147-A177-3AD203B41FA5}">
                      <a16:colId xmlns:a16="http://schemas.microsoft.com/office/drawing/2014/main" val="4238625092"/>
                    </a:ext>
                  </a:extLst>
                </a:gridCol>
                <a:gridCol w="159202">
                  <a:extLst>
                    <a:ext uri="{9D8B030D-6E8A-4147-A177-3AD203B41FA5}">
                      <a16:colId xmlns:a16="http://schemas.microsoft.com/office/drawing/2014/main" val="1890442292"/>
                    </a:ext>
                  </a:extLst>
                </a:gridCol>
                <a:gridCol w="159202">
                  <a:extLst>
                    <a:ext uri="{9D8B030D-6E8A-4147-A177-3AD203B41FA5}">
                      <a16:colId xmlns:a16="http://schemas.microsoft.com/office/drawing/2014/main" val="1072177025"/>
                    </a:ext>
                  </a:extLst>
                </a:gridCol>
                <a:gridCol w="159202">
                  <a:extLst>
                    <a:ext uri="{9D8B030D-6E8A-4147-A177-3AD203B41FA5}">
                      <a16:colId xmlns:a16="http://schemas.microsoft.com/office/drawing/2014/main" val="760494459"/>
                    </a:ext>
                  </a:extLst>
                </a:gridCol>
                <a:gridCol w="159202">
                  <a:extLst>
                    <a:ext uri="{9D8B030D-6E8A-4147-A177-3AD203B41FA5}">
                      <a16:colId xmlns:a16="http://schemas.microsoft.com/office/drawing/2014/main" val="1212367160"/>
                    </a:ext>
                  </a:extLst>
                </a:gridCol>
                <a:gridCol w="159202">
                  <a:extLst>
                    <a:ext uri="{9D8B030D-6E8A-4147-A177-3AD203B41FA5}">
                      <a16:colId xmlns:a16="http://schemas.microsoft.com/office/drawing/2014/main" val="678775015"/>
                    </a:ext>
                  </a:extLst>
                </a:gridCol>
                <a:gridCol w="159202">
                  <a:extLst>
                    <a:ext uri="{9D8B030D-6E8A-4147-A177-3AD203B41FA5}">
                      <a16:colId xmlns:a16="http://schemas.microsoft.com/office/drawing/2014/main" val="3929854548"/>
                    </a:ext>
                  </a:extLst>
                </a:gridCol>
                <a:gridCol w="159202">
                  <a:extLst>
                    <a:ext uri="{9D8B030D-6E8A-4147-A177-3AD203B41FA5}">
                      <a16:colId xmlns:a16="http://schemas.microsoft.com/office/drawing/2014/main" val="658961405"/>
                    </a:ext>
                  </a:extLst>
                </a:gridCol>
                <a:gridCol w="159202">
                  <a:extLst>
                    <a:ext uri="{9D8B030D-6E8A-4147-A177-3AD203B41FA5}">
                      <a16:colId xmlns:a16="http://schemas.microsoft.com/office/drawing/2014/main" val="1342961072"/>
                    </a:ext>
                  </a:extLst>
                </a:gridCol>
                <a:gridCol w="159202">
                  <a:extLst>
                    <a:ext uri="{9D8B030D-6E8A-4147-A177-3AD203B41FA5}">
                      <a16:colId xmlns:a16="http://schemas.microsoft.com/office/drawing/2014/main" val="1747554599"/>
                    </a:ext>
                  </a:extLst>
                </a:gridCol>
                <a:gridCol w="159202">
                  <a:extLst>
                    <a:ext uri="{9D8B030D-6E8A-4147-A177-3AD203B41FA5}">
                      <a16:colId xmlns:a16="http://schemas.microsoft.com/office/drawing/2014/main" val="947713593"/>
                    </a:ext>
                  </a:extLst>
                </a:gridCol>
                <a:gridCol w="159202">
                  <a:extLst>
                    <a:ext uri="{9D8B030D-6E8A-4147-A177-3AD203B41FA5}">
                      <a16:colId xmlns:a16="http://schemas.microsoft.com/office/drawing/2014/main" val="3095826860"/>
                    </a:ext>
                  </a:extLst>
                </a:gridCol>
                <a:gridCol w="159202">
                  <a:extLst>
                    <a:ext uri="{9D8B030D-6E8A-4147-A177-3AD203B41FA5}">
                      <a16:colId xmlns:a16="http://schemas.microsoft.com/office/drawing/2014/main" val="976666690"/>
                    </a:ext>
                  </a:extLst>
                </a:gridCol>
                <a:gridCol w="159202">
                  <a:extLst>
                    <a:ext uri="{9D8B030D-6E8A-4147-A177-3AD203B41FA5}">
                      <a16:colId xmlns:a16="http://schemas.microsoft.com/office/drawing/2014/main" val="100303798"/>
                    </a:ext>
                  </a:extLst>
                </a:gridCol>
                <a:gridCol w="159202">
                  <a:extLst>
                    <a:ext uri="{9D8B030D-6E8A-4147-A177-3AD203B41FA5}">
                      <a16:colId xmlns:a16="http://schemas.microsoft.com/office/drawing/2014/main" val="690207494"/>
                    </a:ext>
                  </a:extLst>
                </a:gridCol>
                <a:gridCol w="159202">
                  <a:extLst>
                    <a:ext uri="{9D8B030D-6E8A-4147-A177-3AD203B41FA5}">
                      <a16:colId xmlns:a16="http://schemas.microsoft.com/office/drawing/2014/main" val="2024394870"/>
                    </a:ext>
                  </a:extLst>
                </a:gridCol>
              </a:tblGrid>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880305592"/>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638735840"/>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22591016"/>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465864304"/>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989837622"/>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057050728"/>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049704454"/>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249252168"/>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2851705944"/>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2709867202"/>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439267885"/>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11526725"/>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366157341"/>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2570534341"/>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81717131"/>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2199663828"/>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272798607"/>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801166797"/>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4129398309"/>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204143009"/>
                  </a:ext>
                </a:extLst>
              </a:tr>
              <a:tr h="186855">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589320177"/>
                  </a:ext>
                </a:extLst>
              </a:tr>
            </a:tbl>
          </a:graphicData>
        </a:graphic>
      </p:graphicFrame>
      <p:sp>
        <p:nvSpPr>
          <p:cNvPr id="9" name="TextBox 8">
            <a:extLst>
              <a:ext uri="{FF2B5EF4-FFF2-40B4-BE49-F238E27FC236}">
                <a16:creationId xmlns:a16="http://schemas.microsoft.com/office/drawing/2014/main" id="{6411D3CA-F49B-4CDC-8DB7-D4994E25A898}"/>
              </a:ext>
            </a:extLst>
          </p:cNvPr>
          <p:cNvSpPr txBox="1"/>
          <p:nvPr/>
        </p:nvSpPr>
        <p:spPr>
          <a:xfrm>
            <a:off x="457199" y="3029865"/>
            <a:ext cx="1671521" cy="646331"/>
          </a:xfrm>
          <a:prstGeom prst="rect">
            <a:avLst/>
          </a:prstGeom>
          <a:noFill/>
        </p:spPr>
        <p:txBody>
          <a:bodyPr wrap="square" rtlCol="0">
            <a:spAutoFit/>
          </a:bodyPr>
          <a:lstStyle/>
          <a:p>
            <a:r>
              <a:rPr lang="en-US" altLang="zh-HK" dirty="0"/>
              <a:t>Black and white</a:t>
            </a:r>
          </a:p>
          <a:p>
            <a:endParaRPr lang="zh-HK" altLang="en-US" dirty="0"/>
          </a:p>
        </p:txBody>
      </p:sp>
      <p:cxnSp>
        <p:nvCxnSpPr>
          <p:cNvPr id="11" name="Straight Arrow Connector 10">
            <a:extLst>
              <a:ext uri="{FF2B5EF4-FFF2-40B4-BE49-F238E27FC236}">
                <a16:creationId xmlns:a16="http://schemas.microsoft.com/office/drawing/2014/main" id="{BF432466-B1BF-4FB2-8557-A901E20E5880}"/>
              </a:ext>
            </a:extLst>
          </p:cNvPr>
          <p:cNvCxnSpPr>
            <a:cxnSpLocks/>
          </p:cNvCxnSpPr>
          <p:nvPr/>
        </p:nvCxnSpPr>
        <p:spPr>
          <a:xfrm flipH="1">
            <a:off x="1976014" y="2419045"/>
            <a:ext cx="458116" cy="646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4E02D4C-E4B9-4C14-872B-3197A2603185}"/>
              </a:ext>
            </a:extLst>
          </p:cNvPr>
          <p:cNvSpPr>
            <a:spLocks noGrp="1"/>
          </p:cNvSpPr>
          <p:nvPr>
            <p:ph type="sldNum" sz="quarter" idx="12"/>
          </p:nvPr>
        </p:nvSpPr>
        <p:spPr/>
        <p:txBody>
          <a:bodyPr/>
          <a:lstStyle/>
          <a:p>
            <a:fld id="{B82CCC60-E8CD-4174-8B1A-7DF615B22EEF}" type="slidenum">
              <a:rPr lang="en-US" smtClean="0"/>
              <a:pPr/>
              <a:t>5</a:t>
            </a:fld>
            <a:endParaRPr lang="en-US"/>
          </a:p>
        </p:txBody>
      </p:sp>
    </p:spTree>
    <p:extLst>
      <p:ext uri="{BB962C8B-B14F-4D97-AF65-F5344CB8AC3E}">
        <p14:creationId xmlns:p14="http://schemas.microsoft.com/office/powerpoint/2010/main" val="17409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C456-24EF-432C-BACE-B614A202C8C4}"/>
              </a:ext>
            </a:extLst>
          </p:cNvPr>
          <p:cNvSpPr>
            <a:spLocks noGrp="1"/>
          </p:cNvSpPr>
          <p:nvPr>
            <p:ph type="title"/>
          </p:nvPr>
        </p:nvSpPr>
        <p:spPr>
          <a:xfrm>
            <a:off x="2128720" y="281175"/>
            <a:ext cx="6719020" cy="725349"/>
          </a:xfrm>
        </p:spPr>
        <p:txBody>
          <a:bodyPr>
            <a:normAutofit/>
          </a:bodyPr>
          <a:lstStyle/>
          <a:p>
            <a:r>
              <a:rPr lang="en-US" altLang="zh-HK" sz="3000" dirty="0"/>
              <a:t>Introduction to Computer Vision (3)</a:t>
            </a:r>
            <a:endParaRPr lang="zh-HK" altLang="en-US" sz="3000" dirty="0"/>
          </a:p>
        </p:txBody>
      </p:sp>
      <p:sp>
        <p:nvSpPr>
          <p:cNvPr id="5" name="Footer Placeholder 4">
            <a:extLst>
              <a:ext uri="{FF2B5EF4-FFF2-40B4-BE49-F238E27FC236}">
                <a16:creationId xmlns:a16="http://schemas.microsoft.com/office/drawing/2014/main" id="{ED840106-F606-429C-A2F8-BFCC335FCAB2}"/>
              </a:ext>
            </a:extLst>
          </p:cNvPr>
          <p:cNvSpPr>
            <a:spLocks noGrp="1"/>
          </p:cNvSpPr>
          <p:nvPr>
            <p:ph type="ftr" sz="quarter" idx="11"/>
          </p:nvPr>
        </p:nvSpPr>
        <p:spPr>
          <a:xfrm>
            <a:off x="2626933" y="4309148"/>
            <a:ext cx="3664920" cy="273844"/>
          </a:xfrm>
        </p:spPr>
        <p:txBody>
          <a:bodyPr/>
          <a:lstStyle/>
          <a:p>
            <a:r>
              <a:rPr lang="en-US"/>
              <a:t>L8 – Computer Vision &amp; AI Cloud Services</a:t>
            </a:r>
            <a:endParaRPr lang="en-US" dirty="0"/>
          </a:p>
        </p:txBody>
      </p:sp>
      <p:sp>
        <p:nvSpPr>
          <p:cNvPr id="16" name="Date Placeholder 3">
            <a:extLst>
              <a:ext uri="{FF2B5EF4-FFF2-40B4-BE49-F238E27FC236}">
                <a16:creationId xmlns:a16="http://schemas.microsoft.com/office/drawing/2014/main" id="{827274B9-0CFA-461B-B681-B3B247538CE6}"/>
              </a:ext>
            </a:extLst>
          </p:cNvPr>
          <p:cNvSpPr>
            <a:spLocks noGrp="1"/>
          </p:cNvSpPr>
          <p:nvPr>
            <p:ph type="dt" sz="half" idx="10"/>
          </p:nvPr>
        </p:nvSpPr>
        <p:spPr>
          <a:xfrm>
            <a:off x="7687077" y="4250555"/>
            <a:ext cx="1379687" cy="235676"/>
          </a:xfrm>
        </p:spPr>
        <p:txBody>
          <a:bodyPr/>
          <a:lstStyle/>
          <a:p>
            <a:r>
              <a:rPr lang="en-US"/>
              <a:t>ITP4514 – AI &amp; ML</a:t>
            </a:r>
          </a:p>
        </p:txBody>
      </p:sp>
      <p:pic>
        <p:nvPicPr>
          <p:cNvPr id="17" name="Picture 16" descr="A view of a city street&#10;&#10;Description automatically generated">
            <a:extLst>
              <a:ext uri="{FF2B5EF4-FFF2-40B4-BE49-F238E27FC236}">
                <a16:creationId xmlns:a16="http://schemas.microsoft.com/office/drawing/2014/main" id="{88B7804E-97EB-4988-8F79-44FEF13D7F8B}"/>
              </a:ext>
            </a:extLst>
          </p:cNvPr>
          <p:cNvPicPr>
            <a:picLocks noChangeAspect="1"/>
          </p:cNvPicPr>
          <p:nvPr/>
        </p:nvPicPr>
        <p:blipFill>
          <a:blip r:embed="rId2"/>
          <a:stretch>
            <a:fillRect/>
          </a:stretch>
        </p:blipFill>
        <p:spPr>
          <a:xfrm>
            <a:off x="2281425" y="1044700"/>
            <a:ext cx="5955494" cy="3967275"/>
          </a:xfrm>
          <a:prstGeom prst="rect">
            <a:avLst/>
          </a:prstGeom>
        </p:spPr>
      </p:pic>
      <p:sp>
        <p:nvSpPr>
          <p:cNvPr id="18" name="Slide Number Placeholder 5">
            <a:extLst>
              <a:ext uri="{FF2B5EF4-FFF2-40B4-BE49-F238E27FC236}">
                <a16:creationId xmlns:a16="http://schemas.microsoft.com/office/drawing/2014/main" id="{9FF167C6-DB21-43E4-AA5F-E3E5EA21C280}"/>
              </a:ext>
            </a:extLst>
          </p:cNvPr>
          <p:cNvSpPr>
            <a:spLocks noGrp="1"/>
          </p:cNvSpPr>
          <p:nvPr>
            <p:ph type="sldNum" sz="quarter" idx="12"/>
          </p:nvPr>
        </p:nvSpPr>
        <p:spPr>
          <a:xfrm>
            <a:off x="5459781" y="3942500"/>
            <a:ext cx="1240971" cy="235676"/>
          </a:xfrm>
        </p:spPr>
        <p:txBody>
          <a:bodyPr/>
          <a:lstStyle/>
          <a:p>
            <a:fld id="{B82CCC60-E8CD-4174-8B1A-7DF615B22EEF}" type="slidenum">
              <a:rPr lang="en-US" smtClean="0"/>
              <a:pPr/>
              <a:t>6</a:t>
            </a:fld>
            <a:endParaRPr lang="en-US"/>
          </a:p>
        </p:txBody>
      </p:sp>
      <p:graphicFrame>
        <p:nvGraphicFramePr>
          <p:cNvPr id="19" name="Table 29">
            <a:extLst>
              <a:ext uri="{FF2B5EF4-FFF2-40B4-BE49-F238E27FC236}">
                <a16:creationId xmlns:a16="http://schemas.microsoft.com/office/drawing/2014/main" id="{D650EBF9-147E-4C01-8A47-7F789F18C3ED}"/>
              </a:ext>
            </a:extLst>
          </p:cNvPr>
          <p:cNvGraphicFramePr>
            <a:graphicFrameLocks noGrp="1"/>
          </p:cNvGraphicFramePr>
          <p:nvPr>
            <p:extLst>
              <p:ext uri="{D42A27DB-BD31-4B8C-83A1-F6EECF244321}">
                <p14:modId xmlns:p14="http://schemas.microsoft.com/office/powerpoint/2010/main" val="908312013"/>
              </p:ext>
            </p:extLst>
          </p:nvPr>
        </p:nvGraphicFramePr>
        <p:xfrm>
          <a:off x="2281436" y="1044700"/>
          <a:ext cx="5955483" cy="3755430"/>
        </p:xfrm>
        <a:graphic>
          <a:graphicData uri="http://schemas.openxmlformats.org/drawingml/2006/table">
            <a:tbl>
              <a:tblPr firstRow="1" bandRow="1">
                <a:tableStyleId>{5940675A-B579-460E-94D1-54222C63F5DA}</a:tableStyleId>
              </a:tblPr>
              <a:tblGrid>
                <a:gridCol w="160959">
                  <a:extLst>
                    <a:ext uri="{9D8B030D-6E8A-4147-A177-3AD203B41FA5}">
                      <a16:colId xmlns:a16="http://schemas.microsoft.com/office/drawing/2014/main" val="351450678"/>
                    </a:ext>
                  </a:extLst>
                </a:gridCol>
                <a:gridCol w="160959">
                  <a:extLst>
                    <a:ext uri="{9D8B030D-6E8A-4147-A177-3AD203B41FA5}">
                      <a16:colId xmlns:a16="http://schemas.microsoft.com/office/drawing/2014/main" val="1087474214"/>
                    </a:ext>
                  </a:extLst>
                </a:gridCol>
                <a:gridCol w="160959">
                  <a:extLst>
                    <a:ext uri="{9D8B030D-6E8A-4147-A177-3AD203B41FA5}">
                      <a16:colId xmlns:a16="http://schemas.microsoft.com/office/drawing/2014/main" val="3921367664"/>
                    </a:ext>
                  </a:extLst>
                </a:gridCol>
                <a:gridCol w="160959">
                  <a:extLst>
                    <a:ext uri="{9D8B030D-6E8A-4147-A177-3AD203B41FA5}">
                      <a16:colId xmlns:a16="http://schemas.microsoft.com/office/drawing/2014/main" val="79382501"/>
                    </a:ext>
                  </a:extLst>
                </a:gridCol>
                <a:gridCol w="160959">
                  <a:extLst>
                    <a:ext uri="{9D8B030D-6E8A-4147-A177-3AD203B41FA5}">
                      <a16:colId xmlns:a16="http://schemas.microsoft.com/office/drawing/2014/main" val="570447729"/>
                    </a:ext>
                  </a:extLst>
                </a:gridCol>
                <a:gridCol w="160959">
                  <a:extLst>
                    <a:ext uri="{9D8B030D-6E8A-4147-A177-3AD203B41FA5}">
                      <a16:colId xmlns:a16="http://schemas.microsoft.com/office/drawing/2014/main" val="2877971792"/>
                    </a:ext>
                  </a:extLst>
                </a:gridCol>
                <a:gridCol w="160959">
                  <a:extLst>
                    <a:ext uri="{9D8B030D-6E8A-4147-A177-3AD203B41FA5}">
                      <a16:colId xmlns:a16="http://schemas.microsoft.com/office/drawing/2014/main" val="2746703514"/>
                    </a:ext>
                  </a:extLst>
                </a:gridCol>
                <a:gridCol w="160959">
                  <a:extLst>
                    <a:ext uri="{9D8B030D-6E8A-4147-A177-3AD203B41FA5}">
                      <a16:colId xmlns:a16="http://schemas.microsoft.com/office/drawing/2014/main" val="921236826"/>
                    </a:ext>
                  </a:extLst>
                </a:gridCol>
                <a:gridCol w="160959">
                  <a:extLst>
                    <a:ext uri="{9D8B030D-6E8A-4147-A177-3AD203B41FA5}">
                      <a16:colId xmlns:a16="http://schemas.microsoft.com/office/drawing/2014/main" val="1472437893"/>
                    </a:ext>
                  </a:extLst>
                </a:gridCol>
                <a:gridCol w="160959">
                  <a:extLst>
                    <a:ext uri="{9D8B030D-6E8A-4147-A177-3AD203B41FA5}">
                      <a16:colId xmlns:a16="http://schemas.microsoft.com/office/drawing/2014/main" val="3755036474"/>
                    </a:ext>
                  </a:extLst>
                </a:gridCol>
                <a:gridCol w="160959">
                  <a:extLst>
                    <a:ext uri="{9D8B030D-6E8A-4147-A177-3AD203B41FA5}">
                      <a16:colId xmlns:a16="http://schemas.microsoft.com/office/drawing/2014/main" val="2075054970"/>
                    </a:ext>
                  </a:extLst>
                </a:gridCol>
                <a:gridCol w="160959">
                  <a:extLst>
                    <a:ext uri="{9D8B030D-6E8A-4147-A177-3AD203B41FA5}">
                      <a16:colId xmlns:a16="http://schemas.microsoft.com/office/drawing/2014/main" val="2367965910"/>
                    </a:ext>
                  </a:extLst>
                </a:gridCol>
                <a:gridCol w="160959">
                  <a:extLst>
                    <a:ext uri="{9D8B030D-6E8A-4147-A177-3AD203B41FA5}">
                      <a16:colId xmlns:a16="http://schemas.microsoft.com/office/drawing/2014/main" val="443680260"/>
                    </a:ext>
                  </a:extLst>
                </a:gridCol>
                <a:gridCol w="160959">
                  <a:extLst>
                    <a:ext uri="{9D8B030D-6E8A-4147-A177-3AD203B41FA5}">
                      <a16:colId xmlns:a16="http://schemas.microsoft.com/office/drawing/2014/main" val="738486786"/>
                    </a:ext>
                  </a:extLst>
                </a:gridCol>
                <a:gridCol w="160959">
                  <a:extLst>
                    <a:ext uri="{9D8B030D-6E8A-4147-A177-3AD203B41FA5}">
                      <a16:colId xmlns:a16="http://schemas.microsoft.com/office/drawing/2014/main" val="1966792486"/>
                    </a:ext>
                  </a:extLst>
                </a:gridCol>
                <a:gridCol w="160959">
                  <a:extLst>
                    <a:ext uri="{9D8B030D-6E8A-4147-A177-3AD203B41FA5}">
                      <a16:colId xmlns:a16="http://schemas.microsoft.com/office/drawing/2014/main" val="3677802498"/>
                    </a:ext>
                  </a:extLst>
                </a:gridCol>
                <a:gridCol w="160959">
                  <a:extLst>
                    <a:ext uri="{9D8B030D-6E8A-4147-A177-3AD203B41FA5}">
                      <a16:colId xmlns:a16="http://schemas.microsoft.com/office/drawing/2014/main" val="3379759247"/>
                    </a:ext>
                  </a:extLst>
                </a:gridCol>
                <a:gridCol w="160959">
                  <a:extLst>
                    <a:ext uri="{9D8B030D-6E8A-4147-A177-3AD203B41FA5}">
                      <a16:colId xmlns:a16="http://schemas.microsoft.com/office/drawing/2014/main" val="3206538115"/>
                    </a:ext>
                  </a:extLst>
                </a:gridCol>
                <a:gridCol w="160959">
                  <a:extLst>
                    <a:ext uri="{9D8B030D-6E8A-4147-A177-3AD203B41FA5}">
                      <a16:colId xmlns:a16="http://schemas.microsoft.com/office/drawing/2014/main" val="3434378233"/>
                    </a:ext>
                  </a:extLst>
                </a:gridCol>
                <a:gridCol w="160959">
                  <a:extLst>
                    <a:ext uri="{9D8B030D-6E8A-4147-A177-3AD203B41FA5}">
                      <a16:colId xmlns:a16="http://schemas.microsoft.com/office/drawing/2014/main" val="2115265399"/>
                    </a:ext>
                  </a:extLst>
                </a:gridCol>
                <a:gridCol w="160959">
                  <a:extLst>
                    <a:ext uri="{9D8B030D-6E8A-4147-A177-3AD203B41FA5}">
                      <a16:colId xmlns:a16="http://schemas.microsoft.com/office/drawing/2014/main" val="3369397770"/>
                    </a:ext>
                  </a:extLst>
                </a:gridCol>
                <a:gridCol w="160959">
                  <a:extLst>
                    <a:ext uri="{9D8B030D-6E8A-4147-A177-3AD203B41FA5}">
                      <a16:colId xmlns:a16="http://schemas.microsoft.com/office/drawing/2014/main" val="4238625092"/>
                    </a:ext>
                  </a:extLst>
                </a:gridCol>
                <a:gridCol w="160959">
                  <a:extLst>
                    <a:ext uri="{9D8B030D-6E8A-4147-A177-3AD203B41FA5}">
                      <a16:colId xmlns:a16="http://schemas.microsoft.com/office/drawing/2014/main" val="1890442292"/>
                    </a:ext>
                  </a:extLst>
                </a:gridCol>
                <a:gridCol w="160959">
                  <a:extLst>
                    <a:ext uri="{9D8B030D-6E8A-4147-A177-3AD203B41FA5}">
                      <a16:colId xmlns:a16="http://schemas.microsoft.com/office/drawing/2014/main" val="1072177025"/>
                    </a:ext>
                  </a:extLst>
                </a:gridCol>
                <a:gridCol w="160959">
                  <a:extLst>
                    <a:ext uri="{9D8B030D-6E8A-4147-A177-3AD203B41FA5}">
                      <a16:colId xmlns:a16="http://schemas.microsoft.com/office/drawing/2014/main" val="760494459"/>
                    </a:ext>
                  </a:extLst>
                </a:gridCol>
                <a:gridCol w="160959">
                  <a:extLst>
                    <a:ext uri="{9D8B030D-6E8A-4147-A177-3AD203B41FA5}">
                      <a16:colId xmlns:a16="http://schemas.microsoft.com/office/drawing/2014/main" val="1212367160"/>
                    </a:ext>
                  </a:extLst>
                </a:gridCol>
                <a:gridCol w="160959">
                  <a:extLst>
                    <a:ext uri="{9D8B030D-6E8A-4147-A177-3AD203B41FA5}">
                      <a16:colId xmlns:a16="http://schemas.microsoft.com/office/drawing/2014/main" val="678775015"/>
                    </a:ext>
                  </a:extLst>
                </a:gridCol>
                <a:gridCol w="160959">
                  <a:extLst>
                    <a:ext uri="{9D8B030D-6E8A-4147-A177-3AD203B41FA5}">
                      <a16:colId xmlns:a16="http://schemas.microsoft.com/office/drawing/2014/main" val="3929854548"/>
                    </a:ext>
                  </a:extLst>
                </a:gridCol>
                <a:gridCol w="160959">
                  <a:extLst>
                    <a:ext uri="{9D8B030D-6E8A-4147-A177-3AD203B41FA5}">
                      <a16:colId xmlns:a16="http://schemas.microsoft.com/office/drawing/2014/main" val="658961405"/>
                    </a:ext>
                  </a:extLst>
                </a:gridCol>
                <a:gridCol w="160959">
                  <a:extLst>
                    <a:ext uri="{9D8B030D-6E8A-4147-A177-3AD203B41FA5}">
                      <a16:colId xmlns:a16="http://schemas.microsoft.com/office/drawing/2014/main" val="1342961072"/>
                    </a:ext>
                  </a:extLst>
                </a:gridCol>
                <a:gridCol w="160959">
                  <a:extLst>
                    <a:ext uri="{9D8B030D-6E8A-4147-A177-3AD203B41FA5}">
                      <a16:colId xmlns:a16="http://schemas.microsoft.com/office/drawing/2014/main" val="1747554599"/>
                    </a:ext>
                  </a:extLst>
                </a:gridCol>
                <a:gridCol w="160959">
                  <a:extLst>
                    <a:ext uri="{9D8B030D-6E8A-4147-A177-3AD203B41FA5}">
                      <a16:colId xmlns:a16="http://schemas.microsoft.com/office/drawing/2014/main" val="947713593"/>
                    </a:ext>
                  </a:extLst>
                </a:gridCol>
                <a:gridCol w="160959">
                  <a:extLst>
                    <a:ext uri="{9D8B030D-6E8A-4147-A177-3AD203B41FA5}">
                      <a16:colId xmlns:a16="http://schemas.microsoft.com/office/drawing/2014/main" val="3095826860"/>
                    </a:ext>
                  </a:extLst>
                </a:gridCol>
                <a:gridCol w="160959">
                  <a:extLst>
                    <a:ext uri="{9D8B030D-6E8A-4147-A177-3AD203B41FA5}">
                      <a16:colId xmlns:a16="http://schemas.microsoft.com/office/drawing/2014/main" val="976666690"/>
                    </a:ext>
                  </a:extLst>
                </a:gridCol>
                <a:gridCol w="160959">
                  <a:extLst>
                    <a:ext uri="{9D8B030D-6E8A-4147-A177-3AD203B41FA5}">
                      <a16:colId xmlns:a16="http://schemas.microsoft.com/office/drawing/2014/main" val="100303798"/>
                    </a:ext>
                  </a:extLst>
                </a:gridCol>
                <a:gridCol w="160959">
                  <a:extLst>
                    <a:ext uri="{9D8B030D-6E8A-4147-A177-3AD203B41FA5}">
                      <a16:colId xmlns:a16="http://schemas.microsoft.com/office/drawing/2014/main" val="690207494"/>
                    </a:ext>
                  </a:extLst>
                </a:gridCol>
                <a:gridCol w="160959">
                  <a:extLst>
                    <a:ext uri="{9D8B030D-6E8A-4147-A177-3AD203B41FA5}">
                      <a16:colId xmlns:a16="http://schemas.microsoft.com/office/drawing/2014/main" val="2024394870"/>
                    </a:ext>
                  </a:extLst>
                </a:gridCol>
              </a:tblGrid>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880305592"/>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638735840"/>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22591016"/>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465864304"/>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989837622"/>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057050728"/>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049704454"/>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249252168"/>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2851705944"/>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2709867202"/>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439267885"/>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11526725"/>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366157341"/>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2570534341"/>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81717131"/>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2199663828"/>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272798607"/>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801166797"/>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4129398309"/>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204143009"/>
                  </a:ext>
                </a:extLst>
              </a:tr>
              <a:tr h="178830">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20" name="Table 29">
            <a:extLst>
              <a:ext uri="{FF2B5EF4-FFF2-40B4-BE49-F238E27FC236}">
                <a16:creationId xmlns:a16="http://schemas.microsoft.com/office/drawing/2014/main" id="{F89C3BC1-2DFA-456C-8CD6-26779BF68CC0}"/>
              </a:ext>
            </a:extLst>
          </p:cNvPr>
          <p:cNvGraphicFramePr>
            <a:graphicFrameLocks noGrp="1"/>
          </p:cNvGraphicFramePr>
          <p:nvPr>
            <p:extLst>
              <p:ext uri="{D42A27DB-BD31-4B8C-83A1-F6EECF244321}">
                <p14:modId xmlns:p14="http://schemas.microsoft.com/office/powerpoint/2010/main" val="1851345294"/>
              </p:ext>
            </p:extLst>
          </p:nvPr>
        </p:nvGraphicFramePr>
        <p:xfrm>
          <a:off x="2433836" y="1197100"/>
          <a:ext cx="5955483" cy="3755430"/>
        </p:xfrm>
        <a:graphic>
          <a:graphicData uri="http://schemas.openxmlformats.org/drawingml/2006/table">
            <a:tbl>
              <a:tblPr firstRow="1" bandRow="1">
                <a:tableStyleId>{5940675A-B579-460E-94D1-54222C63F5DA}</a:tableStyleId>
              </a:tblPr>
              <a:tblGrid>
                <a:gridCol w="160959">
                  <a:extLst>
                    <a:ext uri="{9D8B030D-6E8A-4147-A177-3AD203B41FA5}">
                      <a16:colId xmlns:a16="http://schemas.microsoft.com/office/drawing/2014/main" val="351450678"/>
                    </a:ext>
                  </a:extLst>
                </a:gridCol>
                <a:gridCol w="160959">
                  <a:extLst>
                    <a:ext uri="{9D8B030D-6E8A-4147-A177-3AD203B41FA5}">
                      <a16:colId xmlns:a16="http://schemas.microsoft.com/office/drawing/2014/main" val="1087474214"/>
                    </a:ext>
                  </a:extLst>
                </a:gridCol>
                <a:gridCol w="160959">
                  <a:extLst>
                    <a:ext uri="{9D8B030D-6E8A-4147-A177-3AD203B41FA5}">
                      <a16:colId xmlns:a16="http://schemas.microsoft.com/office/drawing/2014/main" val="3921367664"/>
                    </a:ext>
                  </a:extLst>
                </a:gridCol>
                <a:gridCol w="160959">
                  <a:extLst>
                    <a:ext uri="{9D8B030D-6E8A-4147-A177-3AD203B41FA5}">
                      <a16:colId xmlns:a16="http://schemas.microsoft.com/office/drawing/2014/main" val="79382501"/>
                    </a:ext>
                  </a:extLst>
                </a:gridCol>
                <a:gridCol w="160959">
                  <a:extLst>
                    <a:ext uri="{9D8B030D-6E8A-4147-A177-3AD203B41FA5}">
                      <a16:colId xmlns:a16="http://schemas.microsoft.com/office/drawing/2014/main" val="570447729"/>
                    </a:ext>
                  </a:extLst>
                </a:gridCol>
                <a:gridCol w="160959">
                  <a:extLst>
                    <a:ext uri="{9D8B030D-6E8A-4147-A177-3AD203B41FA5}">
                      <a16:colId xmlns:a16="http://schemas.microsoft.com/office/drawing/2014/main" val="2877971792"/>
                    </a:ext>
                  </a:extLst>
                </a:gridCol>
                <a:gridCol w="160959">
                  <a:extLst>
                    <a:ext uri="{9D8B030D-6E8A-4147-A177-3AD203B41FA5}">
                      <a16:colId xmlns:a16="http://schemas.microsoft.com/office/drawing/2014/main" val="2746703514"/>
                    </a:ext>
                  </a:extLst>
                </a:gridCol>
                <a:gridCol w="160959">
                  <a:extLst>
                    <a:ext uri="{9D8B030D-6E8A-4147-A177-3AD203B41FA5}">
                      <a16:colId xmlns:a16="http://schemas.microsoft.com/office/drawing/2014/main" val="921236826"/>
                    </a:ext>
                  </a:extLst>
                </a:gridCol>
                <a:gridCol w="160959">
                  <a:extLst>
                    <a:ext uri="{9D8B030D-6E8A-4147-A177-3AD203B41FA5}">
                      <a16:colId xmlns:a16="http://schemas.microsoft.com/office/drawing/2014/main" val="1472437893"/>
                    </a:ext>
                  </a:extLst>
                </a:gridCol>
                <a:gridCol w="160959">
                  <a:extLst>
                    <a:ext uri="{9D8B030D-6E8A-4147-A177-3AD203B41FA5}">
                      <a16:colId xmlns:a16="http://schemas.microsoft.com/office/drawing/2014/main" val="3755036474"/>
                    </a:ext>
                  </a:extLst>
                </a:gridCol>
                <a:gridCol w="160959">
                  <a:extLst>
                    <a:ext uri="{9D8B030D-6E8A-4147-A177-3AD203B41FA5}">
                      <a16:colId xmlns:a16="http://schemas.microsoft.com/office/drawing/2014/main" val="2075054970"/>
                    </a:ext>
                  </a:extLst>
                </a:gridCol>
                <a:gridCol w="160959">
                  <a:extLst>
                    <a:ext uri="{9D8B030D-6E8A-4147-A177-3AD203B41FA5}">
                      <a16:colId xmlns:a16="http://schemas.microsoft.com/office/drawing/2014/main" val="2367965910"/>
                    </a:ext>
                  </a:extLst>
                </a:gridCol>
                <a:gridCol w="160959">
                  <a:extLst>
                    <a:ext uri="{9D8B030D-6E8A-4147-A177-3AD203B41FA5}">
                      <a16:colId xmlns:a16="http://schemas.microsoft.com/office/drawing/2014/main" val="443680260"/>
                    </a:ext>
                  </a:extLst>
                </a:gridCol>
                <a:gridCol w="160959">
                  <a:extLst>
                    <a:ext uri="{9D8B030D-6E8A-4147-A177-3AD203B41FA5}">
                      <a16:colId xmlns:a16="http://schemas.microsoft.com/office/drawing/2014/main" val="738486786"/>
                    </a:ext>
                  </a:extLst>
                </a:gridCol>
                <a:gridCol w="160959">
                  <a:extLst>
                    <a:ext uri="{9D8B030D-6E8A-4147-A177-3AD203B41FA5}">
                      <a16:colId xmlns:a16="http://schemas.microsoft.com/office/drawing/2014/main" val="1966792486"/>
                    </a:ext>
                  </a:extLst>
                </a:gridCol>
                <a:gridCol w="160959">
                  <a:extLst>
                    <a:ext uri="{9D8B030D-6E8A-4147-A177-3AD203B41FA5}">
                      <a16:colId xmlns:a16="http://schemas.microsoft.com/office/drawing/2014/main" val="3677802498"/>
                    </a:ext>
                  </a:extLst>
                </a:gridCol>
                <a:gridCol w="160959">
                  <a:extLst>
                    <a:ext uri="{9D8B030D-6E8A-4147-A177-3AD203B41FA5}">
                      <a16:colId xmlns:a16="http://schemas.microsoft.com/office/drawing/2014/main" val="3379759247"/>
                    </a:ext>
                  </a:extLst>
                </a:gridCol>
                <a:gridCol w="160959">
                  <a:extLst>
                    <a:ext uri="{9D8B030D-6E8A-4147-A177-3AD203B41FA5}">
                      <a16:colId xmlns:a16="http://schemas.microsoft.com/office/drawing/2014/main" val="3206538115"/>
                    </a:ext>
                  </a:extLst>
                </a:gridCol>
                <a:gridCol w="160959">
                  <a:extLst>
                    <a:ext uri="{9D8B030D-6E8A-4147-A177-3AD203B41FA5}">
                      <a16:colId xmlns:a16="http://schemas.microsoft.com/office/drawing/2014/main" val="3434378233"/>
                    </a:ext>
                  </a:extLst>
                </a:gridCol>
                <a:gridCol w="160959">
                  <a:extLst>
                    <a:ext uri="{9D8B030D-6E8A-4147-A177-3AD203B41FA5}">
                      <a16:colId xmlns:a16="http://schemas.microsoft.com/office/drawing/2014/main" val="2115265399"/>
                    </a:ext>
                  </a:extLst>
                </a:gridCol>
                <a:gridCol w="160959">
                  <a:extLst>
                    <a:ext uri="{9D8B030D-6E8A-4147-A177-3AD203B41FA5}">
                      <a16:colId xmlns:a16="http://schemas.microsoft.com/office/drawing/2014/main" val="3369397770"/>
                    </a:ext>
                  </a:extLst>
                </a:gridCol>
                <a:gridCol w="160959">
                  <a:extLst>
                    <a:ext uri="{9D8B030D-6E8A-4147-A177-3AD203B41FA5}">
                      <a16:colId xmlns:a16="http://schemas.microsoft.com/office/drawing/2014/main" val="4238625092"/>
                    </a:ext>
                  </a:extLst>
                </a:gridCol>
                <a:gridCol w="160959">
                  <a:extLst>
                    <a:ext uri="{9D8B030D-6E8A-4147-A177-3AD203B41FA5}">
                      <a16:colId xmlns:a16="http://schemas.microsoft.com/office/drawing/2014/main" val="1890442292"/>
                    </a:ext>
                  </a:extLst>
                </a:gridCol>
                <a:gridCol w="160959">
                  <a:extLst>
                    <a:ext uri="{9D8B030D-6E8A-4147-A177-3AD203B41FA5}">
                      <a16:colId xmlns:a16="http://schemas.microsoft.com/office/drawing/2014/main" val="1072177025"/>
                    </a:ext>
                  </a:extLst>
                </a:gridCol>
                <a:gridCol w="160959">
                  <a:extLst>
                    <a:ext uri="{9D8B030D-6E8A-4147-A177-3AD203B41FA5}">
                      <a16:colId xmlns:a16="http://schemas.microsoft.com/office/drawing/2014/main" val="760494459"/>
                    </a:ext>
                  </a:extLst>
                </a:gridCol>
                <a:gridCol w="160959">
                  <a:extLst>
                    <a:ext uri="{9D8B030D-6E8A-4147-A177-3AD203B41FA5}">
                      <a16:colId xmlns:a16="http://schemas.microsoft.com/office/drawing/2014/main" val="1212367160"/>
                    </a:ext>
                  </a:extLst>
                </a:gridCol>
                <a:gridCol w="160959">
                  <a:extLst>
                    <a:ext uri="{9D8B030D-6E8A-4147-A177-3AD203B41FA5}">
                      <a16:colId xmlns:a16="http://schemas.microsoft.com/office/drawing/2014/main" val="678775015"/>
                    </a:ext>
                  </a:extLst>
                </a:gridCol>
                <a:gridCol w="160959">
                  <a:extLst>
                    <a:ext uri="{9D8B030D-6E8A-4147-A177-3AD203B41FA5}">
                      <a16:colId xmlns:a16="http://schemas.microsoft.com/office/drawing/2014/main" val="3929854548"/>
                    </a:ext>
                  </a:extLst>
                </a:gridCol>
                <a:gridCol w="160959">
                  <a:extLst>
                    <a:ext uri="{9D8B030D-6E8A-4147-A177-3AD203B41FA5}">
                      <a16:colId xmlns:a16="http://schemas.microsoft.com/office/drawing/2014/main" val="658961405"/>
                    </a:ext>
                  </a:extLst>
                </a:gridCol>
                <a:gridCol w="160959">
                  <a:extLst>
                    <a:ext uri="{9D8B030D-6E8A-4147-A177-3AD203B41FA5}">
                      <a16:colId xmlns:a16="http://schemas.microsoft.com/office/drawing/2014/main" val="1342961072"/>
                    </a:ext>
                  </a:extLst>
                </a:gridCol>
                <a:gridCol w="160959">
                  <a:extLst>
                    <a:ext uri="{9D8B030D-6E8A-4147-A177-3AD203B41FA5}">
                      <a16:colId xmlns:a16="http://schemas.microsoft.com/office/drawing/2014/main" val="1747554599"/>
                    </a:ext>
                  </a:extLst>
                </a:gridCol>
                <a:gridCol w="160959">
                  <a:extLst>
                    <a:ext uri="{9D8B030D-6E8A-4147-A177-3AD203B41FA5}">
                      <a16:colId xmlns:a16="http://schemas.microsoft.com/office/drawing/2014/main" val="947713593"/>
                    </a:ext>
                  </a:extLst>
                </a:gridCol>
                <a:gridCol w="160959">
                  <a:extLst>
                    <a:ext uri="{9D8B030D-6E8A-4147-A177-3AD203B41FA5}">
                      <a16:colId xmlns:a16="http://schemas.microsoft.com/office/drawing/2014/main" val="3095826860"/>
                    </a:ext>
                  </a:extLst>
                </a:gridCol>
                <a:gridCol w="160959">
                  <a:extLst>
                    <a:ext uri="{9D8B030D-6E8A-4147-A177-3AD203B41FA5}">
                      <a16:colId xmlns:a16="http://schemas.microsoft.com/office/drawing/2014/main" val="976666690"/>
                    </a:ext>
                  </a:extLst>
                </a:gridCol>
                <a:gridCol w="160959">
                  <a:extLst>
                    <a:ext uri="{9D8B030D-6E8A-4147-A177-3AD203B41FA5}">
                      <a16:colId xmlns:a16="http://schemas.microsoft.com/office/drawing/2014/main" val="100303798"/>
                    </a:ext>
                  </a:extLst>
                </a:gridCol>
                <a:gridCol w="160959">
                  <a:extLst>
                    <a:ext uri="{9D8B030D-6E8A-4147-A177-3AD203B41FA5}">
                      <a16:colId xmlns:a16="http://schemas.microsoft.com/office/drawing/2014/main" val="690207494"/>
                    </a:ext>
                  </a:extLst>
                </a:gridCol>
                <a:gridCol w="160959">
                  <a:extLst>
                    <a:ext uri="{9D8B030D-6E8A-4147-A177-3AD203B41FA5}">
                      <a16:colId xmlns:a16="http://schemas.microsoft.com/office/drawing/2014/main" val="2024394870"/>
                    </a:ext>
                  </a:extLst>
                </a:gridCol>
              </a:tblGrid>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880305592"/>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638735840"/>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2591016"/>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465864304"/>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989837622"/>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57050728"/>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49704454"/>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49252168"/>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851705944"/>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709867202"/>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439267885"/>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11526725"/>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366157341"/>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570534341"/>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1717131"/>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199663828"/>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72798607"/>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01166797"/>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4129398309"/>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04143009"/>
                  </a:ext>
                </a:extLst>
              </a:tr>
              <a:tr h="178830">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21" name="Table 29">
            <a:extLst>
              <a:ext uri="{FF2B5EF4-FFF2-40B4-BE49-F238E27FC236}">
                <a16:creationId xmlns:a16="http://schemas.microsoft.com/office/drawing/2014/main" id="{13C6AF8A-6F12-42CB-BFA6-D53C13C16BBA}"/>
              </a:ext>
            </a:extLst>
          </p:cNvPr>
          <p:cNvGraphicFramePr>
            <a:graphicFrameLocks noGrp="1"/>
          </p:cNvGraphicFramePr>
          <p:nvPr>
            <p:extLst>
              <p:ext uri="{D42A27DB-BD31-4B8C-83A1-F6EECF244321}">
                <p14:modId xmlns:p14="http://schemas.microsoft.com/office/powerpoint/2010/main" val="3366542161"/>
              </p:ext>
            </p:extLst>
          </p:nvPr>
        </p:nvGraphicFramePr>
        <p:xfrm>
          <a:off x="2586236" y="1349500"/>
          <a:ext cx="5955483" cy="3755430"/>
        </p:xfrm>
        <a:graphic>
          <a:graphicData uri="http://schemas.openxmlformats.org/drawingml/2006/table">
            <a:tbl>
              <a:tblPr firstRow="1" bandRow="1">
                <a:tableStyleId>{5940675A-B579-460E-94D1-54222C63F5DA}</a:tableStyleId>
              </a:tblPr>
              <a:tblGrid>
                <a:gridCol w="160959">
                  <a:extLst>
                    <a:ext uri="{9D8B030D-6E8A-4147-A177-3AD203B41FA5}">
                      <a16:colId xmlns:a16="http://schemas.microsoft.com/office/drawing/2014/main" val="351450678"/>
                    </a:ext>
                  </a:extLst>
                </a:gridCol>
                <a:gridCol w="160959">
                  <a:extLst>
                    <a:ext uri="{9D8B030D-6E8A-4147-A177-3AD203B41FA5}">
                      <a16:colId xmlns:a16="http://schemas.microsoft.com/office/drawing/2014/main" val="1087474214"/>
                    </a:ext>
                  </a:extLst>
                </a:gridCol>
                <a:gridCol w="160959">
                  <a:extLst>
                    <a:ext uri="{9D8B030D-6E8A-4147-A177-3AD203B41FA5}">
                      <a16:colId xmlns:a16="http://schemas.microsoft.com/office/drawing/2014/main" val="3921367664"/>
                    </a:ext>
                  </a:extLst>
                </a:gridCol>
                <a:gridCol w="160959">
                  <a:extLst>
                    <a:ext uri="{9D8B030D-6E8A-4147-A177-3AD203B41FA5}">
                      <a16:colId xmlns:a16="http://schemas.microsoft.com/office/drawing/2014/main" val="79382501"/>
                    </a:ext>
                  </a:extLst>
                </a:gridCol>
                <a:gridCol w="160959">
                  <a:extLst>
                    <a:ext uri="{9D8B030D-6E8A-4147-A177-3AD203B41FA5}">
                      <a16:colId xmlns:a16="http://schemas.microsoft.com/office/drawing/2014/main" val="570447729"/>
                    </a:ext>
                  </a:extLst>
                </a:gridCol>
                <a:gridCol w="160959">
                  <a:extLst>
                    <a:ext uri="{9D8B030D-6E8A-4147-A177-3AD203B41FA5}">
                      <a16:colId xmlns:a16="http://schemas.microsoft.com/office/drawing/2014/main" val="2877971792"/>
                    </a:ext>
                  </a:extLst>
                </a:gridCol>
                <a:gridCol w="160959">
                  <a:extLst>
                    <a:ext uri="{9D8B030D-6E8A-4147-A177-3AD203B41FA5}">
                      <a16:colId xmlns:a16="http://schemas.microsoft.com/office/drawing/2014/main" val="2746703514"/>
                    </a:ext>
                  </a:extLst>
                </a:gridCol>
                <a:gridCol w="160959">
                  <a:extLst>
                    <a:ext uri="{9D8B030D-6E8A-4147-A177-3AD203B41FA5}">
                      <a16:colId xmlns:a16="http://schemas.microsoft.com/office/drawing/2014/main" val="921236826"/>
                    </a:ext>
                  </a:extLst>
                </a:gridCol>
                <a:gridCol w="160959">
                  <a:extLst>
                    <a:ext uri="{9D8B030D-6E8A-4147-A177-3AD203B41FA5}">
                      <a16:colId xmlns:a16="http://schemas.microsoft.com/office/drawing/2014/main" val="1472437893"/>
                    </a:ext>
                  </a:extLst>
                </a:gridCol>
                <a:gridCol w="160959">
                  <a:extLst>
                    <a:ext uri="{9D8B030D-6E8A-4147-A177-3AD203B41FA5}">
                      <a16:colId xmlns:a16="http://schemas.microsoft.com/office/drawing/2014/main" val="3755036474"/>
                    </a:ext>
                  </a:extLst>
                </a:gridCol>
                <a:gridCol w="160959">
                  <a:extLst>
                    <a:ext uri="{9D8B030D-6E8A-4147-A177-3AD203B41FA5}">
                      <a16:colId xmlns:a16="http://schemas.microsoft.com/office/drawing/2014/main" val="2075054970"/>
                    </a:ext>
                  </a:extLst>
                </a:gridCol>
                <a:gridCol w="160959">
                  <a:extLst>
                    <a:ext uri="{9D8B030D-6E8A-4147-A177-3AD203B41FA5}">
                      <a16:colId xmlns:a16="http://schemas.microsoft.com/office/drawing/2014/main" val="2367965910"/>
                    </a:ext>
                  </a:extLst>
                </a:gridCol>
                <a:gridCol w="160959">
                  <a:extLst>
                    <a:ext uri="{9D8B030D-6E8A-4147-A177-3AD203B41FA5}">
                      <a16:colId xmlns:a16="http://schemas.microsoft.com/office/drawing/2014/main" val="443680260"/>
                    </a:ext>
                  </a:extLst>
                </a:gridCol>
                <a:gridCol w="160959">
                  <a:extLst>
                    <a:ext uri="{9D8B030D-6E8A-4147-A177-3AD203B41FA5}">
                      <a16:colId xmlns:a16="http://schemas.microsoft.com/office/drawing/2014/main" val="738486786"/>
                    </a:ext>
                  </a:extLst>
                </a:gridCol>
                <a:gridCol w="160959">
                  <a:extLst>
                    <a:ext uri="{9D8B030D-6E8A-4147-A177-3AD203B41FA5}">
                      <a16:colId xmlns:a16="http://schemas.microsoft.com/office/drawing/2014/main" val="1966792486"/>
                    </a:ext>
                  </a:extLst>
                </a:gridCol>
                <a:gridCol w="160959">
                  <a:extLst>
                    <a:ext uri="{9D8B030D-6E8A-4147-A177-3AD203B41FA5}">
                      <a16:colId xmlns:a16="http://schemas.microsoft.com/office/drawing/2014/main" val="3677802498"/>
                    </a:ext>
                  </a:extLst>
                </a:gridCol>
                <a:gridCol w="160959">
                  <a:extLst>
                    <a:ext uri="{9D8B030D-6E8A-4147-A177-3AD203B41FA5}">
                      <a16:colId xmlns:a16="http://schemas.microsoft.com/office/drawing/2014/main" val="3379759247"/>
                    </a:ext>
                  </a:extLst>
                </a:gridCol>
                <a:gridCol w="160959">
                  <a:extLst>
                    <a:ext uri="{9D8B030D-6E8A-4147-A177-3AD203B41FA5}">
                      <a16:colId xmlns:a16="http://schemas.microsoft.com/office/drawing/2014/main" val="3206538115"/>
                    </a:ext>
                  </a:extLst>
                </a:gridCol>
                <a:gridCol w="160959">
                  <a:extLst>
                    <a:ext uri="{9D8B030D-6E8A-4147-A177-3AD203B41FA5}">
                      <a16:colId xmlns:a16="http://schemas.microsoft.com/office/drawing/2014/main" val="3434378233"/>
                    </a:ext>
                  </a:extLst>
                </a:gridCol>
                <a:gridCol w="160959">
                  <a:extLst>
                    <a:ext uri="{9D8B030D-6E8A-4147-A177-3AD203B41FA5}">
                      <a16:colId xmlns:a16="http://schemas.microsoft.com/office/drawing/2014/main" val="2115265399"/>
                    </a:ext>
                  </a:extLst>
                </a:gridCol>
                <a:gridCol w="160959">
                  <a:extLst>
                    <a:ext uri="{9D8B030D-6E8A-4147-A177-3AD203B41FA5}">
                      <a16:colId xmlns:a16="http://schemas.microsoft.com/office/drawing/2014/main" val="3369397770"/>
                    </a:ext>
                  </a:extLst>
                </a:gridCol>
                <a:gridCol w="160959">
                  <a:extLst>
                    <a:ext uri="{9D8B030D-6E8A-4147-A177-3AD203B41FA5}">
                      <a16:colId xmlns:a16="http://schemas.microsoft.com/office/drawing/2014/main" val="4238625092"/>
                    </a:ext>
                  </a:extLst>
                </a:gridCol>
                <a:gridCol w="160959">
                  <a:extLst>
                    <a:ext uri="{9D8B030D-6E8A-4147-A177-3AD203B41FA5}">
                      <a16:colId xmlns:a16="http://schemas.microsoft.com/office/drawing/2014/main" val="1890442292"/>
                    </a:ext>
                  </a:extLst>
                </a:gridCol>
                <a:gridCol w="160959">
                  <a:extLst>
                    <a:ext uri="{9D8B030D-6E8A-4147-A177-3AD203B41FA5}">
                      <a16:colId xmlns:a16="http://schemas.microsoft.com/office/drawing/2014/main" val="1072177025"/>
                    </a:ext>
                  </a:extLst>
                </a:gridCol>
                <a:gridCol w="160959">
                  <a:extLst>
                    <a:ext uri="{9D8B030D-6E8A-4147-A177-3AD203B41FA5}">
                      <a16:colId xmlns:a16="http://schemas.microsoft.com/office/drawing/2014/main" val="760494459"/>
                    </a:ext>
                  </a:extLst>
                </a:gridCol>
                <a:gridCol w="160959">
                  <a:extLst>
                    <a:ext uri="{9D8B030D-6E8A-4147-A177-3AD203B41FA5}">
                      <a16:colId xmlns:a16="http://schemas.microsoft.com/office/drawing/2014/main" val="1212367160"/>
                    </a:ext>
                  </a:extLst>
                </a:gridCol>
                <a:gridCol w="160959">
                  <a:extLst>
                    <a:ext uri="{9D8B030D-6E8A-4147-A177-3AD203B41FA5}">
                      <a16:colId xmlns:a16="http://schemas.microsoft.com/office/drawing/2014/main" val="678775015"/>
                    </a:ext>
                  </a:extLst>
                </a:gridCol>
                <a:gridCol w="160959">
                  <a:extLst>
                    <a:ext uri="{9D8B030D-6E8A-4147-A177-3AD203B41FA5}">
                      <a16:colId xmlns:a16="http://schemas.microsoft.com/office/drawing/2014/main" val="3929854548"/>
                    </a:ext>
                  </a:extLst>
                </a:gridCol>
                <a:gridCol w="160959">
                  <a:extLst>
                    <a:ext uri="{9D8B030D-6E8A-4147-A177-3AD203B41FA5}">
                      <a16:colId xmlns:a16="http://schemas.microsoft.com/office/drawing/2014/main" val="658961405"/>
                    </a:ext>
                  </a:extLst>
                </a:gridCol>
                <a:gridCol w="160959">
                  <a:extLst>
                    <a:ext uri="{9D8B030D-6E8A-4147-A177-3AD203B41FA5}">
                      <a16:colId xmlns:a16="http://schemas.microsoft.com/office/drawing/2014/main" val="1342961072"/>
                    </a:ext>
                  </a:extLst>
                </a:gridCol>
                <a:gridCol w="160959">
                  <a:extLst>
                    <a:ext uri="{9D8B030D-6E8A-4147-A177-3AD203B41FA5}">
                      <a16:colId xmlns:a16="http://schemas.microsoft.com/office/drawing/2014/main" val="1747554599"/>
                    </a:ext>
                  </a:extLst>
                </a:gridCol>
                <a:gridCol w="160959">
                  <a:extLst>
                    <a:ext uri="{9D8B030D-6E8A-4147-A177-3AD203B41FA5}">
                      <a16:colId xmlns:a16="http://schemas.microsoft.com/office/drawing/2014/main" val="947713593"/>
                    </a:ext>
                  </a:extLst>
                </a:gridCol>
                <a:gridCol w="160959">
                  <a:extLst>
                    <a:ext uri="{9D8B030D-6E8A-4147-A177-3AD203B41FA5}">
                      <a16:colId xmlns:a16="http://schemas.microsoft.com/office/drawing/2014/main" val="3095826860"/>
                    </a:ext>
                  </a:extLst>
                </a:gridCol>
                <a:gridCol w="160959">
                  <a:extLst>
                    <a:ext uri="{9D8B030D-6E8A-4147-A177-3AD203B41FA5}">
                      <a16:colId xmlns:a16="http://schemas.microsoft.com/office/drawing/2014/main" val="976666690"/>
                    </a:ext>
                  </a:extLst>
                </a:gridCol>
                <a:gridCol w="160959">
                  <a:extLst>
                    <a:ext uri="{9D8B030D-6E8A-4147-A177-3AD203B41FA5}">
                      <a16:colId xmlns:a16="http://schemas.microsoft.com/office/drawing/2014/main" val="100303798"/>
                    </a:ext>
                  </a:extLst>
                </a:gridCol>
                <a:gridCol w="160959">
                  <a:extLst>
                    <a:ext uri="{9D8B030D-6E8A-4147-A177-3AD203B41FA5}">
                      <a16:colId xmlns:a16="http://schemas.microsoft.com/office/drawing/2014/main" val="690207494"/>
                    </a:ext>
                  </a:extLst>
                </a:gridCol>
                <a:gridCol w="160959">
                  <a:extLst>
                    <a:ext uri="{9D8B030D-6E8A-4147-A177-3AD203B41FA5}">
                      <a16:colId xmlns:a16="http://schemas.microsoft.com/office/drawing/2014/main" val="2024394870"/>
                    </a:ext>
                  </a:extLst>
                </a:gridCol>
              </a:tblGrid>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880305592"/>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638735840"/>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2591016"/>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465864304"/>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989837622"/>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57050728"/>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49704454"/>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49252168"/>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851705944"/>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709867202"/>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439267885"/>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11526725"/>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366157341"/>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570534341"/>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1717131"/>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199663828"/>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72798607"/>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01166797"/>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4129398309"/>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04143009"/>
                  </a:ext>
                </a:extLst>
              </a:tr>
              <a:tr h="178830">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sp>
        <p:nvSpPr>
          <p:cNvPr id="22" name="TextBox 21">
            <a:extLst>
              <a:ext uri="{FF2B5EF4-FFF2-40B4-BE49-F238E27FC236}">
                <a16:creationId xmlns:a16="http://schemas.microsoft.com/office/drawing/2014/main" id="{B50CDD36-4D57-440E-8B5B-2B8F3E004210}"/>
              </a:ext>
            </a:extLst>
          </p:cNvPr>
          <p:cNvSpPr txBox="1"/>
          <p:nvPr/>
        </p:nvSpPr>
        <p:spPr>
          <a:xfrm>
            <a:off x="907080" y="2223393"/>
            <a:ext cx="763525" cy="369332"/>
          </a:xfrm>
          <a:prstGeom prst="rect">
            <a:avLst/>
          </a:prstGeom>
          <a:noFill/>
        </p:spPr>
        <p:txBody>
          <a:bodyPr wrap="square" rtlCol="0">
            <a:spAutoFit/>
          </a:bodyPr>
          <a:lstStyle/>
          <a:p>
            <a:r>
              <a:rPr lang="en-US" altLang="zh-HK" dirty="0"/>
              <a:t>Red</a:t>
            </a:r>
            <a:endParaRPr lang="zh-HK" altLang="en-US" dirty="0"/>
          </a:p>
        </p:txBody>
      </p:sp>
      <p:sp>
        <p:nvSpPr>
          <p:cNvPr id="23" name="TextBox 22">
            <a:extLst>
              <a:ext uri="{FF2B5EF4-FFF2-40B4-BE49-F238E27FC236}">
                <a16:creationId xmlns:a16="http://schemas.microsoft.com/office/drawing/2014/main" id="{24C4A9C1-4241-403C-A7C9-C4F546A5C299}"/>
              </a:ext>
            </a:extLst>
          </p:cNvPr>
          <p:cNvSpPr txBox="1"/>
          <p:nvPr/>
        </p:nvSpPr>
        <p:spPr>
          <a:xfrm>
            <a:off x="1059785" y="3029865"/>
            <a:ext cx="760336" cy="369332"/>
          </a:xfrm>
          <a:prstGeom prst="rect">
            <a:avLst/>
          </a:prstGeom>
          <a:noFill/>
        </p:spPr>
        <p:txBody>
          <a:bodyPr wrap="none" rtlCol="0">
            <a:spAutoFit/>
          </a:bodyPr>
          <a:lstStyle/>
          <a:p>
            <a:r>
              <a:rPr lang="en-US" altLang="zh-HK" dirty="0"/>
              <a:t>Green</a:t>
            </a:r>
            <a:endParaRPr lang="zh-HK" altLang="en-US" dirty="0"/>
          </a:p>
        </p:txBody>
      </p:sp>
      <p:sp>
        <p:nvSpPr>
          <p:cNvPr id="24" name="TextBox 23">
            <a:extLst>
              <a:ext uri="{FF2B5EF4-FFF2-40B4-BE49-F238E27FC236}">
                <a16:creationId xmlns:a16="http://schemas.microsoft.com/office/drawing/2014/main" id="{D01E918B-7E0E-4F7F-8DED-521B11C7038F}"/>
              </a:ext>
            </a:extLst>
          </p:cNvPr>
          <p:cNvSpPr txBox="1"/>
          <p:nvPr/>
        </p:nvSpPr>
        <p:spPr>
          <a:xfrm>
            <a:off x="1059785" y="4178176"/>
            <a:ext cx="599844" cy="369332"/>
          </a:xfrm>
          <a:prstGeom prst="rect">
            <a:avLst/>
          </a:prstGeom>
          <a:noFill/>
        </p:spPr>
        <p:txBody>
          <a:bodyPr wrap="none" rtlCol="0">
            <a:spAutoFit/>
          </a:bodyPr>
          <a:lstStyle/>
          <a:p>
            <a:r>
              <a:rPr lang="en-US" altLang="zh-HK" dirty="0"/>
              <a:t>Blue</a:t>
            </a:r>
          </a:p>
        </p:txBody>
      </p:sp>
      <p:cxnSp>
        <p:nvCxnSpPr>
          <p:cNvPr id="26" name="Straight Arrow Connector 25">
            <a:extLst>
              <a:ext uri="{FF2B5EF4-FFF2-40B4-BE49-F238E27FC236}">
                <a16:creationId xmlns:a16="http://schemas.microsoft.com/office/drawing/2014/main" id="{238BC52D-9137-4EB8-99E7-7E1389E66552}"/>
              </a:ext>
            </a:extLst>
          </p:cNvPr>
          <p:cNvCxnSpPr>
            <a:cxnSpLocks/>
          </p:cNvCxnSpPr>
          <p:nvPr/>
        </p:nvCxnSpPr>
        <p:spPr>
          <a:xfrm flipH="1">
            <a:off x="1441395" y="1612573"/>
            <a:ext cx="840030" cy="768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E95142-2066-41B3-9AA7-A735C67AA311}"/>
              </a:ext>
            </a:extLst>
          </p:cNvPr>
          <p:cNvCxnSpPr>
            <a:endCxn id="23" idx="3"/>
          </p:cNvCxnSpPr>
          <p:nvPr/>
        </p:nvCxnSpPr>
        <p:spPr>
          <a:xfrm flipH="1">
            <a:off x="1820121" y="2673848"/>
            <a:ext cx="613704" cy="540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45005C-D56D-4FFF-9083-2EB2392D44CF}"/>
              </a:ext>
            </a:extLst>
          </p:cNvPr>
          <p:cNvCxnSpPr>
            <a:endCxn id="24" idx="3"/>
          </p:cNvCxnSpPr>
          <p:nvPr/>
        </p:nvCxnSpPr>
        <p:spPr>
          <a:xfrm flipH="1">
            <a:off x="1659629" y="4098800"/>
            <a:ext cx="967304" cy="264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11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82A0-F937-47BB-B9F2-E3B770DF29B4}"/>
              </a:ext>
            </a:extLst>
          </p:cNvPr>
          <p:cNvSpPr>
            <a:spLocks noGrp="1"/>
          </p:cNvSpPr>
          <p:nvPr>
            <p:ph type="title"/>
          </p:nvPr>
        </p:nvSpPr>
        <p:spPr/>
        <p:txBody>
          <a:bodyPr>
            <a:normAutofit fontScale="90000"/>
          </a:bodyPr>
          <a:lstStyle/>
          <a:p>
            <a:r>
              <a:rPr lang="en-US" altLang="zh-HK" dirty="0"/>
              <a:t>Applications of Computer Vision</a:t>
            </a:r>
            <a:endParaRPr lang="zh-HK" altLang="en-US" dirty="0"/>
          </a:p>
        </p:txBody>
      </p:sp>
      <p:sp>
        <p:nvSpPr>
          <p:cNvPr id="3" name="Content Placeholder 2">
            <a:extLst>
              <a:ext uri="{FF2B5EF4-FFF2-40B4-BE49-F238E27FC236}">
                <a16:creationId xmlns:a16="http://schemas.microsoft.com/office/drawing/2014/main" id="{498CE208-8B83-4987-A5CE-3A255C00E170}"/>
              </a:ext>
            </a:extLst>
          </p:cNvPr>
          <p:cNvSpPr>
            <a:spLocks noGrp="1"/>
          </p:cNvSpPr>
          <p:nvPr>
            <p:ph idx="1"/>
          </p:nvPr>
        </p:nvSpPr>
        <p:spPr/>
        <p:txBody>
          <a:bodyPr/>
          <a:lstStyle/>
          <a:p>
            <a:r>
              <a:rPr lang="en-US" altLang="zh-HK" dirty="0">
                <a:gradFill>
                  <a:gsLst>
                    <a:gs pos="2917">
                      <a:schemeClr val="tx1"/>
                    </a:gs>
                    <a:gs pos="30000">
                      <a:schemeClr val="tx1"/>
                    </a:gs>
                  </a:gsLst>
                  <a:lin ang="5400000" scaled="0"/>
                </a:gradFill>
              </a:rPr>
              <a:t>Image Classification</a:t>
            </a:r>
          </a:p>
          <a:p>
            <a:r>
              <a:rPr lang="en-US" altLang="zh-HK" dirty="0">
                <a:gradFill>
                  <a:gsLst>
                    <a:gs pos="2917">
                      <a:schemeClr val="tx1"/>
                    </a:gs>
                    <a:gs pos="30000">
                      <a:schemeClr val="tx1"/>
                    </a:gs>
                  </a:gsLst>
                  <a:lin ang="5400000" scaled="0"/>
                </a:gradFill>
              </a:rPr>
              <a:t>Object Detection</a:t>
            </a:r>
          </a:p>
          <a:p>
            <a:r>
              <a:rPr lang="en-US" altLang="zh-HK" dirty="0">
                <a:gradFill>
                  <a:gsLst>
                    <a:gs pos="2917">
                      <a:schemeClr val="tx1"/>
                    </a:gs>
                    <a:gs pos="30000">
                      <a:schemeClr val="tx1"/>
                    </a:gs>
                  </a:gsLst>
                  <a:lin ang="5400000" scaled="0"/>
                </a:gradFill>
              </a:rPr>
              <a:t>Semantic Segmentation</a:t>
            </a:r>
          </a:p>
          <a:p>
            <a:r>
              <a:rPr lang="en-US" altLang="zh-HK" dirty="0">
                <a:gradFill>
                  <a:gsLst>
                    <a:gs pos="2917">
                      <a:schemeClr val="tx1"/>
                    </a:gs>
                    <a:gs pos="30000">
                      <a:schemeClr val="tx1"/>
                    </a:gs>
                  </a:gsLst>
                  <a:lin ang="5400000" scaled="0"/>
                </a:gradFill>
              </a:rPr>
              <a:t>Image Analysis</a:t>
            </a:r>
          </a:p>
          <a:p>
            <a:r>
              <a:rPr lang="en-US" altLang="zh-HK" dirty="0">
                <a:gradFill>
                  <a:gsLst>
                    <a:gs pos="2917">
                      <a:schemeClr val="tx1"/>
                    </a:gs>
                    <a:gs pos="30000">
                      <a:schemeClr val="tx1"/>
                    </a:gs>
                  </a:gsLst>
                  <a:lin ang="5400000" scaled="0"/>
                </a:gradFill>
              </a:rPr>
              <a:t>Face Detection &amp; Recognition</a:t>
            </a:r>
          </a:p>
          <a:p>
            <a:r>
              <a:rPr lang="en-US" altLang="zh-HK" dirty="0">
                <a:gradFill>
                  <a:gsLst>
                    <a:gs pos="2917">
                      <a:schemeClr val="tx1"/>
                    </a:gs>
                    <a:gs pos="30000">
                      <a:schemeClr val="tx1"/>
                    </a:gs>
                  </a:gsLst>
                  <a:lin ang="5400000" scaled="0"/>
                </a:gradFill>
              </a:rPr>
              <a:t>Optical Character Recognition</a:t>
            </a:r>
          </a:p>
          <a:p>
            <a:pPr marL="0" indent="0">
              <a:buNone/>
            </a:pPr>
            <a:endParaRPr lang="zh-HK" altLang="en-US" dirty="0"/>
          </a:p>
        </p:txBody>
      </p:sp>
      <p:sp>
        <p:nvSpPr>
          <p:cNvPr id="4" name="Date Placeholder 3">
            <a:extLst>
              <a:ext uri="{FF2B5EF4-FFF2-40B4-BE49-F238E27FC236}">
                <a16:creationId xmlns:a16="http://schemas.microsoft.com/office/drawing/2014/main" id="{A7D2CD30-577A-4709-84EA-3EC9A13833BF}"/>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356F23D7-CFB2-4F79-B333-B124B8484B73}"/>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76A58388-DB61-4542-888B-A636C481E5E2}"/>
              </a:ext>
            </a:extLst>
          </p:cNvPr>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402570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6E3C-9349-4B5D-8049-398E186D2D5E}"/>
              </a:ext>
            </a:extLst>
          </p:cNvPr>
          <p:cNvSpPr>
            <a:spLocks noGrp="1"/>
          </p:cNvSpPr>
          <p:nvPr>
            <p:ph type="title"/>
          </p:nvPr>
        </p:nvSpPr>
        <p:spPr>
          <a:xfrm>
            <a:off x="2128720" y="281175"/>
            <a:ext cx="6413609" cy="725349"/>
          </a:xfrm>
        </p:spPr>
        <p:txBody>
          <a:bodyPr>
            <a:normAutofit/>
          </a:bodyPr>
          <a:lstStyle/>
          <a:p>
            <a:r>
              <a:rPr lang="en-US" altLang="zh-HK" dirty="0"/>
              <a:t>Image Classification</a:t>
            </a:r>
            <a:endParaRPr lang="zh-HK" altLang="en-US" dirty="0"/>
          </a:p>
        </p:txBody>
      </p:sp>
      <p:sp>
        <p:nvSpPr>
          <p:cNvPr id="3" name="Content Placeholder 2">
            <a:extLst>
              <a:ext uri="{FF2B5EF4-FFF2-40B4-BE49-F238E27FC236}">
                <a16:creationId xmlns:a16="http://schemas.microsoft.com/office/drawing/2014/main" id="{7D999DE6-951F-4B9D-896F-3BF9482C0D88}"/>
              </a:ext>
            </a:extLst>
          </p:cNvPr>
          <p:cNvSpPr>
            <a:spLocks noGrp="1"/>
          </p:cNvSpPr>
          <p:nvPr>
            <p:ph idx="1"/>
          </p:nvPr>
        </p:nvSpPr>
        <p:spPr/>
        <p:txBody>
          <a:bodyPr>
            <a:normAutofit/>
          </a:bodyPr>
          <a:lstStyle/>
          <a:p>
            <a:r>
              <a:rPr lang="en-US" altLang="zh-HK" dirty="0"/>
              <a:t>An image classification model uses the numeric pixel features to predict a class label for the image. </a:t>
            </a:r>
          </a:p>
          <a:p>
            <a:endParaRPr lang="en-US" altLang="zh-HK" dirty="0"/>
          </a:p>
        </p:txBody>
      </p:sp>
      <p:sp>
        <p:nvSpPr>
          <p:cNvPr id="4" name="Date Placeholder 3">
            <a:extLst>
              <a:ext uri="{FF2B5EF4-FFF2-40B4-BE49-F238E27FC236}">
                <a16:creationId xmlns:a16="http://schemas.microsoft.com/office/drawing/2014/main" id="{84E51658-AE94-4664-8A4F-5F1F834B7CA2}"/>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1B3D7131-A7A6-4138-BB55-62D32B5A49B7}"/>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747553C6-5100-449B-8A91-15CFEE82C523}"/>
              </a:ext>
            </a:extLst>
          </p:cNvPr>
          <p:cNvSpPr>
            <a:spLocks noGrp="1"/>
          </p:cNvSpPr>
          <p:nvPr>
            <p:ph type="sldNum" sz="quarter" idx="12"/>
          </p:nvPr>
        </p:nvSpPr>
        <p:spPr/>
        <p:txBody>
          <a:bodyPr/>
          <a:lstStyle/>
          <a:p>
            <a:fld id="{B82CCC60-E8CD-4174-8B1A-7DF615B22EEF}" type="slidenum">
              <a:rPr lang="en-US" smtClean="0"/>
              <a:pPr/>
              <a:t>8</a:t>
            </a:fld>
            <a:endParaRPr lang="en-US"/>
          </a:p>
        </p:txBody>
      </p:sp>
    </p:spTree>
    <p:extLst>
      <p:ext uri="{BB962C8B-B14F-4D97-AF65-F5344CB8AC3E}">
        <p14:creationId xmlns:p14="http://schemas.microsoft.com/office/powerpoint/2010/main" val="215632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95A44-351B-488F-B32A-30D078D7BDCA}"/>
              </a:ext>
            </a:extLst>
          </p:cNvPr>
          <p:cNvSpPr>
            <a:spLocks noGrp="1"/>
          </p:cNvSpPr>
          <p:nvPr>
            <p:ph type="title"/>
          </p:nvPr>
        </p:nvSpPr>
        <p:spPr/>
        <p:txBody>
          <a:bodyPr>
            <a:normAutofit/>
          </a:bodyPr>
          <a:lstStyle/>
          <a:p>
            <a:r>
              <a:rPr lang="en-US" altLang="zh-HK" dirty="0"/>
              <a:t>Image Classification (2)</a:t>
            </a:r>
            <a:endParaRPr lang="zh-HK" altLang="en-US" dirty="0"/>
          </a:p>
        </p:txBody>
      </p:sp>
      <p:sp>
        <p:nvSpPr>
          <p:cNvPr id="3" name="Content Placeholder 2">
            <a:extLst>
              <a:ext uri="{FF2B5EF4-FFF2-40B4-BE49-F238E27FC236}">
                <a16:creationId xmlns:a16="http://schemas.microsoft.com/office/drawing/2014/main" id="{985381D5-DB71-4985-8477-4FE4FE0CEFAC}"/>
              </a:ext>
            </a:extLst>
          </p:cNvPr>
          <p:cNvSpPr>
            <a:spLocks noGrp="1"/>
          </p:cNvSpPr>
          <p:nvPr>
            <p:ph idx="1"/>
          </p:nvPr>
        </p:nvSpPr>
        <p:spPr/>
        <p:txBody>
          <a:bodyPr/>
          <a:lstStyle/>
          <a:p>
            <a:r>
              <a:rPr lang="en-US" altLang="zh-HK" sz="1800" dirty="0"/>
              <a:t>For example, in a traffic monitoring solution you might use an image classification model to classify images based on the type of vehicle they contain, such as taxis, buses, cyclists, and so on. Essentially, image classification models answer the question "what is this an image of?"</a:t>
            </a:r>
            <a:endParaRPr lang="zh-HK" altLang="en-US" sz="1800" dirty="0"/>
          </a:p>
          <a:p>
            <a:endParaRPr lang="zh-HK" altLang="en-US" dirty="0"/>
          </a:p>
        </p:txBody>
      </p:sp>
      <p:sp>
        <p:nvSpPr>
          <p:cNvPr id="4" name="Date Placeholder 3">
            <a:extLst>
              <a:ext uri="{FF2B5EF4-FFF2-40B4-BE49-F238E27FC236}">
                <a16:creationId xmlns:a16="http://schemas.microsoft.com/office/drawing/2014/main" id="{A1E79603-581E-45FD-B6FA-9945540588A4}"/>
              </a:ext>
            </a:extLst>
          </p:cNvPr>
          <p:cNvSpPr>
            <a:spLocks noGrp="1"/>
          </p:cNvSpPr>
          <p:nvPr>
            <p:ph type="dt" sz="half" idx="10"/>
          </p:nvPr>
        </p:nvSpPr>
        <p:spPr/>
        <p:txBody>
          <a:bodyPr/>
          <a:lstStyle/>
          <a:p>
            <a:r>
              <a:rPr lang="en-US"/>
              <a:t>ITP4514 – AI &amp; ML</a:t>
            </a:r>
          </a:p>
        </p:txBody>
      </p:sp>
      <p:sp>
        <p:nvSpPr>
          <p:cNvPr id="5" name="Footer Placeholder 4">
            <a:extLst>
              <a:ext uri="{FF2B5EF4-FFF2-40B4-BE49-F238E27FC236}">
                <a16:creationId xmlns:a16="http://schemas.microsoft.com/office/drawing/2014/main" id="{03B9C77F-2773-4F55-BEB2-3F24C3829F02}"/>
              </a:ext>
            </a:extLst>
          </p:cNvPr>
          <p:cNvSpPr>
            <a:spLocks noGrp="1"/>
          </p:cNvSpPr>
          <p:nvPr>
            <p:ph type="ftr" sz="quarter" idx="11"/>
          </p:nvPr>
        </p:nvSpPr>
        <p:spPr/>
        <p:txBody>
          <a:bodyPr/>
          <a:lstStyle/>
          <a:p>
            <a:r>
              <a:rPr lang="en-US"/>
              <a:t>L8 – Computer Vision &amp; AI Cloud Services</a:t>
            </a:r>
            <a:endParaRPr lang="en-US" dirty="0"/>
          </a:p>
        </p:txBody>
      </p:sp>
      <p:sp>
        <p:nvSpPr>
          <p:cNvPr id="6" name="Slide Number Placeholder 5">
            <a:extLst>
              <a:ext uri="{FF2B5EF4-FFF2-40B4-BE49-F238E27FC236}">
                <a16:creationId xmlns:a16="http://schemas.microsoft.com/office/drawing/2014/main" id="{C542F1E1-A85C-495B-B07F-297D2C5D4E27}"/>
              </a:ext>
            </a:extLst>
          </p:cNvPr>
          <p:cNvSpPr>
            <a:spLocks noGrp="1"/>
          </p:cNvSpPr>
          <p:nvPr>
            <p:ph type="sldNum" sz="quarter" idx="12"/>
          </p:nvPr>
        </p:nvSpPr>
        <p:spPr/>
        <p:txBody>
          <a:bodyPr/>
          <a:lstStyle/>
          <a:p>
            <a:fld id="{B82CCC60-E8CD-4174-8B1A-7DF615B22EEF}" type="slidenum">
              <a:rPr lang="en-US" smtClean="0"/>
              <a:pPr/>
              <a:t>9</a:t>
            </a:fld>
            <a:endParaRPr lang="en-US"/>
          </a:p>
        </p:txBody>
      </p:sp>
      <p:grpSp>
        <p:nvGrpSpPr>
          <p:cNvPr id="7" name="Group 6">
            <a:extLst>
              <a:ext uri="{FF2B5EF4-FFF2-40B4-BE49-F238E27FC236}">
                <a16:creationId xmlns:a16="http://schemas.microsoft.com/office/drawing/2014/main" id="{BDF52856-809D-4B39-9E55-674D66ECFE26}"/>
              </a:ext>
            </a:extLst>
          </p:cNvPr>
          <p:cNvGrpSpPr/>
          <p:nvPr/>
        </p:nvGrpSpPr>
        <p:grpSpPr>
          <a:xfrm>
            <a:off x="1288536" y="2877160"/>
            <a:ext cx="2315115" cy="1543692"/>
            <a:chOff x="8735083" y="3693983"/>
            <a:chExt cx="2315115" cy="1543692"/>
          </a:xfrm>
        </p:grpSpPr>
        <p:pic>
          <p:nvPicPr>
            <p:cNvPr id="8" name="Picture 7" descr="A taxi">
              <a:extLst>
                <a:ext uri="{FF2B5EF4-FFF2-40B4-BE49-F238E27FC236}">
                  <a16:creationId xmlns:a16="http://schemas.microsoft.com/office/drawing/2014/main" id="{D0BFCF52-9EB7-4B74-A47C-C66E61F5F495}"/>
                </a:ext>
              </a:extLst>
            </p:cNvPr>
            <p:cNvPicPr>
              <a:picLocks noChangeAspect="1"/>
            </p:cNvPicPr>
            <p:nvPr/>
          </p:nvPicPr>
          <p:blipFill rotWithShape="1">
            <a:blip r:embed="rId2"/>
            <a:srcRect l="51437" t="32880" r="18851" b="37395"/>
            <a:stretch/>
          </p:blipFill>
          <p:spPr>
            <a:xfrm>
              <a:off x="8735083" y="3693983"/>
              <a:ext cx="2315115" cy="1543692"/>
            </a:xfrm>
            <a:prstGeom prst="rect">
              <a:avLst/>
            </a:prstGeom>
          </p:spPr>
        </p:pic>
        <p:sp>
          <p:nvSpPr>
            <p:cNvPr id="9" name="TextBox 8">
              <a:extLst>
                <a:ext uri="{FF2B5EF4-FFF2-40B4-BE49-F238E27FC236}">
                  <a16:creationId xmlns:a16="http://schemas.microsoft.com/office/drawing/2014/main" id="{557C59F9-29F0-4AE1-98FC-0E6CA8EA7B7F}"/>
                </a:ext>
              </a:extLst>
            </p:cNvPr>
            <p:cNvSpPr txBox="1"/>
            <p:nvPr/>
          </p:nvSpPr>
          <p:spPr>
            <a:xfrm>
              <a:off x="8783608" y="4929898"/>
              <a:ext cx="2266590" cy="307777"/>
            </a:xfrm>
            <a:prstGeom prst="rect">
              <a:avLst/>
            </a:prstGeom>
            <a:solidFill>
              <a:srgbClr val="7030A0">
                <a:alpha val="50196"/>
              </a:srgbClr>
            </a:solidFill>
          </p:spPr>
          <p:txBody>
            <a:bodyPr wrap="square" lIns="0" tIns="0" rIns="0" bIns="0" rtlCol="0">
              <a:spAutoFit/>
            </a:bodyPr>
            <a:lstStyle/>
            <a:p>
              <a:pPr algn="ctr"/>
              <a:r>
                <a:rPr lang="en-US" sz="2000" dirty="0">
                  <a:solidFill>
                    <a:schemeClr val="bg1"/>
                  </a:solidFill>
                </a:rPr>
                <a:t>Taxi</a:t>
              </a:r>
            </a:p>
          </p:txBody>
        </p:sp>
      </p:grpSp>
      <p:sp>
        <p:nvSpPr>
          <p:cNvPr id="10" name="TextBox 9">
            <a:extLst>
              <a:ext uri="{FF2B5EF4-FFF2-40B4-BE49-F238E27FC236}">
                <a16:creationId xmlns:a16="http://schemas.microsoft.com/office/drawing/2014/main" id="{6A2A7FD5-893A-44B5-B6D2-63B8E6407E3E}"/>
              </a:ext>
            </a:extLst>
          </p:cNvPr>
          <p:cNvSpPr txBox="1"/>
          <p:nvPr/>
        </p:nvSpPr>
        <p:spPr>
          <a:xfrm>
            <a:off x="4113885" y="3487980"/>
            <a:ext cx="2443280" cy="646331"/>
          </a:xfrm>
          <a:prstGeom prst="rect">
            <a:avLst/>
          </a:prstGeom>
          <a:noFill/>
        </p:spPr>
        <p:txBody>
          <a:bodyPr wrap="square" rtlCol="0">
            <a:spAutoFit/>
          </a:bodyPr>
          <a:lstStyle/>
          <a:p>
            <a:r>
              <a:rPr lang="en-US" altLang="zh-HK" i="1"/>
              <a:t>An image of a taxi with the label "Taxi" is shown</a:t>
            </a:r>
            <a:endParaRPr lang="zh-HK" altLang="en-US" dirty="0"/>
          </a:p>
        </p:txBody>
      </p:sp>
    </p:spTree>
    <p:extLst>
      <p:ext uri="{BB962C8B-B14F-4D97-AF65-F5344CB8AC3E}">
        <p14:creationId xmlns:p14="http://schemas.microsoft.com/office/powerpoint/2010/main" val="2553524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10574</TotalTime>
  <Words>5429</Words>
  <Application>Microsoft Office PowerPoint</Application>
  <PresentationFormat>On-screen Show (16:9)</PresentationFormat>
  <Paragraphs>3438</Paragraphs>
  <Slides>36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Cambria</vt:lpstr>
      <vt:lpstr>Cambria Math</vt:lpstr>
      <vt:lpstr>Consolas</vt:lpstr>
      <vt:lpstr>Segoe UI</vt:lpstr>
      <vt:lpstr>Times New Roman</vt:lpstr>
      <vt:lpstr>Wingdings</vt:lpstr>
      <vt:lpstr>Office Theme</vt:lpstr>
      <vt:lpstr>Lecture 8 – Introduction to Computer Vision</vt:lpstr>
      <vt:lpstr>Lesson Outline</vt:lpstr>
      <vt:lpstr>Computer Vision</vt:lpstr>
      <vt:lpstr>Computer Vision</vt:lpstr>
      <vt:lpstr>Introduction to Computer Vision (2)</vt:lpstr>
      <vt:lpstr>Introduction to Computer Vision (3)</vt:lpstr>
      <vt:lpstr>Applications of Computer Vision</vt:lpstr>
      <vt:lpstr>Image Classification</vt:lpstr>
      <vt:lpstr>Image Classification (2)</vt:lpstr>
      <vt:lpstr>Object Detection</vt:lpstr>
      <vt:lpstr>Object Detection (2)</vt:lpstr>
      <vt:lpstr>Semantic Segmentation</vt:lpstr>
      <vt:lpstr>Semantic Segmentation</vt:lpstr>
      <vt:lpstr>Image Analysis </vt:lpstr>
      <vt:lpstr>Face Detection &amp; Recognition</vt:lpstr>
      <vt:lpstr>Optical Character Recognition</vt:lpstr>
      <vt:lpstr>2. OpenCV</vt:lpstr>
      <vt:lpstr>What Is OpenCV?</vt:lpstr>
      <vt:lpstr>Images and Pixels</vt:lpstr>
      <vt:lpstr>Basic Operations</vt:lpstr>
      <vt:lpstr>Basic Operations (2)</vt:lpstr>
      <vt:lpstr>Basic Operations (3)</vt:lpstr>
      <vt:lpstr>Basic Operations (4)</vt:lpstr>
      <vt:lpstr>Basic Operations (5)</vt:lpstr>
      <vt:lpstr>Basic Operations (6)</vt:lpstr>
      <vt:lpstr>Basic Operations (7)</vt:lpstr>
      <vt:lpstr>Basic Operations (8)</vt:lpstr>
      <vt:lpstr>Basic Operations (9)</vt:lpstr>
      <vt:lpstr>Basic Operations (10)</vt:lpstr>
      <vt:lpstr>Basic Operations (11)</vt:lpstr>
      <vt:lpstr>Basic Operations (12)</vt:lpstr>
      <vt:lpstr>Models</vt:lpstr>
      <vt:lpstr>YOLO</vt:lpstr>
      <vt:lpstr>Detectron2</vt:lpstr>
      <vt:lpstr>PowerPoint Presentation</vt:lpstr>
      <vt:lpstr>Self Study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ITP4514 - Lecture 1</dc:title>
  <dc:creator>Dr. Johnny Cheng</dc:creator>
  <cp:lastModifiedBy>David HO</cp:lastModifiedBy>
  <cp:revision>31</cp:revision>
  <dcterms:created xsi:type="dcterms:W3CDTF">2017-08-01T15:40:51Z</dcterms:created>
  <dcterms:modified xsi:type="dcterms:W3CDTF">2024-10-29T08:18:35Z</dcterms:modified>
</cp:coreProperties>
</file>